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64.xml" ContentType="application/vnd.openxmlformats-officedocument.presentationml.tags+xml"/>
  <Override PartName="/ppt/notesSlides/notesSlide4.xml" ContentType="application/vnd.openxmlformats-officedocument.presentationml.notesSlide+xml"/>
  <Override PartName="/ppt/tags/tag65.xml" ContentType="application/vnd.openxmlformats-officedocument.presentationml.tags+xml"/>
  <Override PartName="/ppt/notesSlides/notesSlide5.xml" ContentType="application/vnd.openxmlformats-officedocument.presentationml.notesSlide+xml"/>
  <Override PartName="/ppt/tags/tag66.xml" ContentType="application/vnd.openxmlformats-officedocument.presentationml.tags+xml"/>
  <Override PartName="/ppt/notesSlides/notesSlide6.xml" ContentType="application/vnd.openxmlformats-officedocument.presentationml.notesSlide+xml"/>
  <Override PartName="/ppt/tags/tag67.xml" ContentType="application/vnd.openxmlformats-officedocument.presentationml.tags+xml"/>
  <Override PartName="/ppt/notesSlides/notesSlide7.xml" ContentType="application/vnd.openxmlformats-officedocument.presentationml.notesSlide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4" r:id="rId2"/>
  </p:sldMasterIdLst>
  <p:notesMasterIdLst>
    <p:notesMasterId r:id="rId47"/>
  </p:notesMasterIdLst>
  <p:sldIdLst>
    <p:sldId id="258" r:id="rId3"/>
    <p:sldId id="260" r:id="rId4"/>
    <p:sldId id="261" r:id="rId5"/>
    <p:sldId id="287" r:id="rId6"/>
    <p:sldId id="288" r:id="rId7"/>
    <p:sldId id="289" r:id="rId8"/>
    <p:sldId id="290" r:id="rId9"/>
    <p:sldId id="291" r:id="rId10"/>
    <p:sldId id="292" r:id="rId11"/>
    <p:sldId id="262" r:id="rId12"/>
    <p:sldId id="286" r:id="rId13"/>
    <p:sldId id="263" r:id="rId14"/>
    <p:sldId id="264" r:id="rId15"/>
    <p:sldId id="265" r:id="rId16"/>
    <p:sldId id="266" r:id="rId17"/>
    <p:sldId id="293" r:id="rId18"/>
    <p:sldId id="294" r:id="rId19"/>
    <p:sldId id="295" r:id="rId20"/>
    <p:sldId id="296" r:id="rId21"/>
    <p:sldId id="302" r:id="rId22"/>
    <p:sldId id="303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4" r:id="rId31"/>
    <p:sldId id="275" r:id="rId32"/>
    <p:sldId id="276" r:id="rId33"/>
    <p:sldId id="277" r:id="rId34"/>
    <p:sldId id="278" r:id="rId35"/>
    <p:sldId id="297" r:id="rId36"/>
    <p:sldId id="298" r:id="rId37"/>
    <p:sldId id="299" r:id="rId38"/>
    <p:sldId id="301" r:id="rId39"/>
    <p:sldId id="300" r:id="rId40"/>
    <p:sldId id="279" r:id="rId41"/>
    <p:sldId id="280" r:id="rId42"/>
    <p:sldId id="281" r:id="rId43"/>
    <p:sldId id="282" r:id="rId44"/>
    <p:sldId id="284" r:id="rId45"/>
    <p:sldId id="283" r:id="rId46"/>
  </p:sldIdLst>
  <p:sldSz cx="12192000" cy="6858000"/>
  <p:notesSz cx="6858000" cy="9144000"/>
  <p:custDataLst>
    <p:tags r:id="rId4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176" y="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microsoft.com/office/2016/11/relationships/changesInfo" Target="changesInfos/changesInfo1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gs" Target="tags/tag1.xml"/><Relationship Id="rId8" Type="http://schemas.openxmlformats.org/officeDocument/2006/relationships/slide" Target="slides/slide6.xml"/><Relationship Id="rId51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振 群" userId="d13bfb124dca95ef" providerId="LiveId" clId="{C89D36DA-80AA-418F-B24F-31A184FB0AD4}"/>
    <pc:docChg chg="undo custSel addSld modSld sldOrd">
      <pc:chgData name="振 群" userId="d13bfb124dca95ef" providerId="LiveId" clId="{C89D36DA-80AA-418F-B24F-31A184FB0AD4}" dt="2024-02-29T14:05:36.750" v="75" actId="1076"/>
      <pc:docMkLst>
        <pc:docMk/>
      </pc:docMkLst>
      <pc:sldChg chg="modSp mod">
        <pc:chgData name="振 群" userId="d13bfb124dca95ef" providerId="LiveId" clId="{C89D36DA-80AA-418F-B24F-31A184FB0AD4}" dt="2024-02-29T13:04:42.365" v="2" actId="115"/>
        <pc:sldMkLst>
          <pc:docMk/>
          <pc:sldMk cId="3910186522" sldId="295"/>
        </pc:sldMkLst>
        <pc:spChg chg="mod">
          <ac:chgData name="振 群" userId="d13bfb124dca95ef" providerId="LiveId" clId="{C89D36DA-80AA-418F-B24F-31A184FB0AD4}" dt="2024-02-29T13:04:42.365" v="2" actId="115"/>
          <ac:spMkLst>
            <pc:docMk/>
            <pc:sldMk cId="3910186522" sldId="295"/>
            <ac:spMk id="2" creationId="{CA857260-7E88-D378-E23E-1424DF2413FF}"/>
          </ac:spMkLst>
        </pc:spChg>
      </pc:sldChg>
      <pc:sldChg chg="addSp modSp new mod">
        <pc:chgData name="振 群" userId="d13bfb124dca95ef" providerId="LiveId" clId="{C89D36DA-80AA-418F-B24F-31A184FB0AD4}" dt="2024-02-29T13:55:20.300" v="10" actId="20577"/>
        <pc:sldMkLst>
          <pc:docMk/>
          <pc:sldMk cId="3476280259" sldId="297"/>
        </pc:sldMkLst>
        <pc:spChg chg="add mod">
          <ac:chgData name="振 群" userId="d13bfb124dca95ef" providerId="LiveId" clId="{C89D36DA-80AA-418F-B24F-31A184FB0AD4}" dt="2024-02-29T13:55:20.300" v="10" actId="20577"/>
          <ac:spMkLst>
            <pc:docMk/>
            <pc:sldMk cId="3476280259" sldId="297"/>
            <ac:spMk id="2" creationId="{4FD8772D-3D1C-E748-FE9A-7B336BEEA7A4}"/>
          </ac:spMkLst>
        </pc:spChg>
      </pc:sldChg>
      <pc:sldChg chg="addSp modSp new mod">
        <pc:chgData name="振 群" userId="d13bfb124dca95ef" providerId="LiveId" clId="{C89D36DA-80AA-418F-B24F-31A184FB0AD4}" dt="2024-02-29T13:56:47.920" v="21" actId="20577"/>
        <pc:sldMkLst>
          <pc:docMk/>
          <pc:sldMk cId="840078727" sldId="298"/>
        </pc:sldMkLst>
        <pc:spChg chg="add mod">
          <ac:chgData name="振 群" userId="d13bfb124dca95ef" providerId="LiveId" clId="{C89D36DA-80AA-418F-B24F-31A184FB0AD4}" dt="2024-02-29T13:56:47.920" v="21" actId="20577"/>
          <ac:spMkLst>
            <pc:docMk/>
            <pc:sldMk cId="840078727" sldId="298"/>
            <ac:spMk id="2" creationId="{DF03E8C5-0A10-6D11-D185-FB0B6AAC839A}"/>
          </ac:spMkLst>
        </pc:spChg>
      </pc:sldChg>
      <pc:sldChg chg="addSp modSp new mod">
        <pc:chgData name="振 群" userId="d13bfb124dca95ef" providerId="LiveId" clId="{C89D36DA-80AA-418F-B24F-31A184FB0AD4}" dt="2024-02-29T14:02:13.130" v="65" actId="207"/>
        <pc:sldMkLst>
          <pc:docMk/>
          <pc:sldMk cId="2030928886" sldId="299"/>
        </pc:sldMkLst>
        <pc:spChg chg="add mod">
          <ac:chgData name="振 群" userId="d13bfb124dca95ef" providerId="LiveId" clId="{C89D36DA-80AA-418F-B24F-31A184FB0AD4}" dt="2024-02-29T14:02:13.130" v="65" actId="207"/>
          <ac:spMkLst>
            <pc:docMk/>
            <pc:sldMk cId="2030928886" sldId="299"/>
            <ac:spMk id="2" creationId="{42B1A187-09F1-2A26-F81E-FE4661336D4A}"/>
          </ac:spMkLst>
        </pc:spChg>
      </pc:sldChg>
      <pc:sldChg chg="addSp modSp new mod">
        <pc:chgData name="振 群" userId="d13bfb124dca95ef" providerId="LiveId" clId="{C89D36DA-80AA-418F-B24F-31A184FB0AD4}" dt="2024-02-29T14:00:11.010" v="43" actId="207"/>
        <pc:sldMkLst>
          <pc:docMk/>
          <pc:sldMk cId="4164914746" sldId="300"/>
        </pc:sldMkLst>
        <pc:spChg chg="add mod">
          <ac:chgData name="振 群" userId="d13bfb124dca95ef" providerId="LiveId" clId="{C89D36DA-80AA-418F-B24F-31A184FB0AD4}" dt="2024-02-29T14:00:11.010" v="43" actId="207"/>
          <ac:spMkLst>
            <pc:docMk/>
            <pc:sldMk cId="4164914746" sldId="300"/>
            <ac:spMk id="2" creationId="{E33AC795-5C9D-48C1-A7E8-02EA1B10448C}"/>
          </ac:spMkLst>
        </pc:spChg>
      </pc:sldChg>
      <pc:sldChg chg="addSp modSp new mod ord">
        <pc:chgData name="振 群" userId="d13bfb124dca95ef" providerId="LiveId" clId="{C89D36DA-80AA-418F-B24F-31A184FB0AD4}" dt="2024-02-29T14:05:36.750" v="75" actId="1076"/>
        <pc:sldMkLst>
          <pc:docMk/>
          <pc:sldMk cId="3013125296" sldId="301"/>
        </pc:sldMkLst>
        <pc:spChg chg="add mod">
          <ac:chgData name="振 群" userId="d13bfb124dca95ef" providerId="LiveId" clId="{C89D36DA-80AA-418F-B24F-31A184FB0AD4}" dt="2024-02-29T14:05:34.007" v="74" actId="1076"/>
          <ac:spMkLst>
            <pc:docMk/>
            <pc:sldMk cId="3013125296" sldId="301"/>
            <ac:spMk id="2" creationId="{CB7C81CC-545F-B53D-E4FB-4AA3851712EB}"/>
          </ac:spMkLst>
        </pc:spChg>
        <pc:spChg chg="add mod">
          <ac:chgData name="振 群" userId="d13bfb124dca95ef" providerId="LiveId" clId="{C89D36DA-80AA-418F-B24F-31A184FB0AD4}" dt="2024-02-29T14:05:36.750" v="75" actId="1076"/>
          <ac:spMkLst>
            <pc:docMk/>
            <pc:sldMk cId="3013125296" sldId="301"/>
            <ac:spMk id="3" creationId="{5ED60040-7BFE-F6E4-86B9-4B8598B33304}"/>
          </ac:spMkLst>
        </pc:spChg>
      </pc:sldChg>
    </pc:docChg>
  </pc:docChgLst>
  <pc:docChgLst>
    <pc:chgData name="振 群" userId="d13bfb124dca95ef" providerId="LiveId" clId="{A8FAF5BA-B1C5-42C2-B17A-CD800A1B8800}"/>
    <pc:docChg chg="addSld modSld">
      <pc:chgData name="振 群" userId="d13bfb124dca95ef" providerId="LiveId" clId="{A8FAF5BA-B1C5-42C2-B17A-CD800A1B8800}" dt="2024-02-29T15:23:48.216" v="27" actId="108"/>
      <pc:docMkLst>
        <pc:docMk/>
      </pc:docMkLst>
      <pc:sldChg chg="addSp delSp modSp new mod">
        <pc:chgData name="振 群" userId="d13bfb124dca95ef" providerId="LiveId" clId="{A8FAF5BA-B1C5-42C2-B17A-CD800A1B8800}" dt="2024-02-29T15:20:57.131" v="16" actId="207"/>
        <pc:sldMkLst>
          <pc:docMk/>
          <pc:sldMk cId="2250671215" sldId="302"/>
        </pc:sldMkLst>
        <pc:spChg chg="add del mod">
          <ac:chgData name="振 群" userId="d13bfb124dca95ef" providerId="LiveId" clId="{A8FAF5BA-B1C5-42C2-B17A-CD800A1B8800}" dt="2024-02-29T15:20:47.184" v="15"/>
          <ac:spMkLst>
            <pc:docMk/>
            <pc:sldMk cId="2250671215" sldId="302"/>
            <ac:spMk id="2" creationId="{5768B172-EA13-A122-385F-F3A10240D65F}"/>
          </ac:spMkLst>
        </pc:spChg>
        <pc:spChg chg="add">
          <ac:chgData name="振 群" userId="d13bfb124dca95ef" providerId="LiveId" clId="{A8FAF5BA-B1C5-42C2-B17A-CD800A1B8800}" dt="2024-02-29T15:19:16.740" v="2"/>
          <ac:spMkLst>
            <pc:docMk/>
            <pc:sldMk cId="2250671215" sldId="302"/>
            <ac:spMk id="3" creationId="{217D4608-8446-F26B-0D8B-198FFB86CF73}"/>
          </ac:spMkLst>
        </pc:spChg>
        <pc:spChg chg="add mod">
          <ac:chgData name="振 群" userId="d13bfb124dca95ef" providerId="LiveId" clId="{A8FAF5BA-B1C5-42C2-B17A-CD800A1B8800}" dt="2024-02-29T15:20:57.131" v="16" actId="207"/>
          <ac:spMkLst>
            <pc:docMk/>
            <pc:sldMk cId="2250671215" sldId="302"/>
            <ac:spMk id="4" creationId="{D7EED50E-0B67-181D-45B6-13359D5780A3}"/>
          </ac:spMkLst>
        </pc:spChg>
      </pc:sldChg>
      <pc:sldChg chg="addSp modSp add mod">
        <pc:chgData name="振 群" userId="d13bfb124dca95ef" providerId="LiveId" clId="{A8FAF5BA-B1C5-42C2-B17A-CD800A1B8800}" dt="2024-02-29T15:23:48.216" v="27" actId="108"/>
        <pc:sldMkLst>
          <pc:docMk/>
          <pc:sldMk cId="2394186403" sldId="303"/>
        </pc:sldMkLst>
        <pc:spChg chg="add mod">
          <ac:chgData name="振 群" userId="d13bfb124dca95ef" providerId="LiveId" clId="{A8FAF5BA-B1C5-42C2-B17A-CD800A1B8800}" dt="2024-02-29T15:23:48.216" v="27" actId="108"/>
          <ac:spMkLst>
            <pc:docMk/>
            <pc:sldMk cId="2394186403" sldId="303"/>
            <ac:spMk id="2" creationId="{BBB3D4E2-FE20-3C9C-368C-7769713C78C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png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图片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MasterShapeName?linknodeid="/>
          <p:cNvSpPr/>
          <p:nvPr userDrawn="1"/>
        </p:nvSpPr>
        <p:spPr>
          <a:xfrm>
            <a:off x="850392" y="3858768"/>
            <a:ext cx="3794760" cy="640080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36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高考第一轮复习</a:t>
            </a:r>
            <a:endParaRPr lang="en-US" sz="360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xin?subject=chinese#pid=61cee0cd2f6b727a3c817f68#tid=61d6a50223790e08a39c6a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1695" y="847725"/>
            <a:ext cx="969010" cy="491490"/>
          </a:xfrm>
          <a:prstGeom prst="rect">
            <a:avLst/>
          </a:prstGeom>
        </p:spPr>
      </p:pic>
      <p:pic>
        <p:nvPicPr>
          <p:cNvPr id="7" name="图片 6" descr="背景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MasterShapeName?linknodeid="/>
          <p:cNvSpPr/>
          <p:nvPr userDrawn="1"/>
        </p:nvSpPr>
        <p:spPr>
          <a:xfrm>
            <a:off x="850392" y="3858768"/>
            <a:ext cx="3794760" cy="640080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36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高考第一轮复习</a:t>
            </a:r>
            <a:endParaRPr lang="en-US" sz="36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pic>
        <p:nvPicPr>
          <p:cNvPr id="3" name="MasterShapeName?linknodeid=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3888" y="164592"/>
            <a:ext cx="1325880" cy="429768"/>
          </a:xfrm>
          <a:prstGeom prst="rect">
            <a:avLst/>
          </a:prstGeom>
        </p:spPr>
      </p:pic>
      <p:sp>
        <p:nvSpPr>
          <p:cNvPr id="4" name="MasterShapeName?linknodeid=back_to_first_catalog">
            <a:hlinkClick r:id="" action="ppaction://noaction"/>
          </p:cNvPr>
          <p:cNvSpPr/>
          <p:nvPr/>
        </p:nvSpPr>
        <p:spPr>
          <a:xfrm>
            <a:off x="10835640" y="182880"/>
            <a:ext cx="713232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2000" b="1" dirty="0">
                <a:solidFill>
                  <a:srgbClr val="2255E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目录</a:t>
            </a:r>
            <a:endParaRPr lang="en-US" sz="2000" dirty="0"/>
          </a:p>
        </p:txBody>
      </p:sp>
      <p:pic>
        <p:nvPicPr>
          <p:cNvPr id="5" name="MasterShapeName?linknodeid=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38560" y="6080760"/>
            <a:ext cx="521208" cy="521208"/>
          </a:xfrm>
          <a:prstGeom prst="rect">
            <a:avLst/>
          </a:prstGeom>
        </p:spPr>
      </p:pic>
      <p:sp>
        <p:nvSpPr>
          <p:cNvPr id="6" name="MasterShapeName?linknodeid="/>
          <p:cNvSpPr/>
          <p:nvPr/>
        </p:nvSpPr>
        <p:spPr>
          <a:xfrm>
            <a:off x="11375136" y="6144768"/>
            <a:ext cx="493776" cy="4023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fld id="{70C90A28-778A-4587-8B40-C2A3785DFDBB}" type="slidenum">
              <a:rPr lang="en-US" sz="2000" b="1" smtClean="0">
                <a:solidFill>
                  <a:srgbClr val="FFFFFF"/>
                </a:solidFill>
                <a:latin typeface="Arial" panose="020B0604020202020204" pitchFamily="34" charset="0"/>
                <a:ea typeface="Arial" panose="020B0604020202020204" pitchFamily="34" charset="-122"/>
                <a:cs typeface="Arial" panose="020B0604020202020204" pitchFamily="34" charset="-120"/>
              </a:rPr>
              <a:t>‹#›</a:t>
            </a:fld>
            <a:endParaRPr lang="en-US" sz="2000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?linknodeid=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2024/2/29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6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8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9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0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1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2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7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6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2.xml"/><Relationship Id="rId1" Type="http://schemas.openxmlformats.org/officeDocument/2006/relationships/tags" Target="../tags/tag7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7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baike.baidu.com/item/%E6%80%9D%E6%97%A7%E8%B5%8B/5544794?fromModule=lemma_inlink" TargetMode="External"/><Relationship Id="rId2" Type="http://schemas.openxmlformats.org/officeDocument/2006/relationships/hyperlink" Target="https://baike.baidu.com/item/%E5%90%91%E7%A7%80/2279107?fromModule=lemma_inlink" TargetMode="External"/><Relationship Id="rId1" Type="http://schemas.openxmlformats.org/officeDocument/2006/relationships/slideLayout" Target="../slideLayouts/slideLayout22.xml"/><Relationship Id="rId6" Type="http://schemas.openxmlformats.org/officeDocument/2006/relationships/hyperlink" Target="https://baike.baidu.com/item/%E6%9F%B3%E5%AE%97%E5%85%83/127462?fromModule=lemma_inlink" TargetMode="External"/><Relationship Id="rId5" Type="http://schemas.openxmlformats.org/officeDocument/2006/relationships/hyperlink" Target="https://baike.baidu.com/item/%E7%8E%8B%E5%8F%94%E6%96%87/44465?fromModule=lemma_inlink" TargetMode="External"/><Relationship Id="rId4" Type="http://schemas.openxmlformats.org/officeDocument/2006/relationships/hyperlink" Target="https://baike.baidu.com/item/%E5%B5%87%E5%BA%B7/151928?fromModule=lemma_inlink" TargetMode="Externa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2.xml"/><Relationship Id="rId1" Type="http://schemas.openxmlformats.org/officeDocument/2006/relationships/tags" Target="../tags/tag7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2.xml"/><Relationship Id="rId1" Type="http://schemas.openxmlformats.org/officeDocument/2006/relationships/tags" Target="../tags/tag7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2.xml"/><Relationship Id="rId1" Type="http://schemas.openxmlformats.org/officeDocument/2006/relationships/tags" Target="../tags/tag7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7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2_BD#31ca67ec3.fixed?vbadefaultcenterpage=1&amp;parentnodeid=1fe3f7219"/>
          <p:cNvSpPr/>
          <p:nvPr/>
        </p:nvSpPr>
        <p:spPr>
          <a:xfrm>
            <a:off x="1097280" y="4818888"/>
            <a:ext cx="6839712" cy="1078992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l" latinLnBrk="1">
              <a:lnSpc>
                <a:spcPts val="5105"/>
              </a:lnSpc>
            </a:pPr>
            <a:r>
              <a:rPr lang="en-US" sz="3200" b="1" dirty="0">
                <a:solidFill>
                  <a:srgbClr val="0C3BD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  <a:sym typeface="+mn-ea"/>
              </a:rPr>
              <a:t>学习主题五　古代诗歌鉴赏</a:t>
            </a:r>
            <a:endParaRPr lang="en-US" sz="3200" b="1" dirty="0">
              <a:solidFill>
                <a:srgbClr val="0C3BD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pitchFamily="34" charset="-120"/>
            </a:endParaRPr>
          </a:p>
          <a:p>
            <a:pPr algn="l" latinLnBrk="1">
              <a:lnSpc>
                <a:spcPts val="5105"/>
              </a:lnSpc>
            </a:pPr>
            <a:endParaRPr lang="en-US" sz="3200" b="1" dirty="0">
              <a:solidFill>
                <a:srgbClr val="0C3BD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pitchFamily="34" charset="-120"/>
            </a:endParaRPr>
          </a:p>
        </p:txBody>
      </p:sp>
    </p:spTree>
  </p:cSld>
  <p:clrMapOvr>
    <a:masterClrMapping/>
  </p:clrMapOvr>
  <p:transition>
    <p:split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727075"/>
            <a:ext cx="11423650" cy="406717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三、诗歌炼字“五角度”</a:t>
            </a:r>
          </a:p>
          <a:p>
            <a:pPr algn="l" latinLnBrk="1">
              <a:lnSpc>
                <a:spcPct val="11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</a:t>
            </a:r>
            <a:endParaRPr lang="en-US" sz="240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0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53222385"/>
              </p:ext>
            </p:extLst>
          </p:nvPr>
        </p:nvGraphicFramePr>
        <p:xfrm>
          <a:off x="518795" y="1236345"/>
          <a:ext cx="11154410" cy="5154741"/>
        </p:xfrm>
        <a:graphic>
          <a:graphicData uri="http://schemas.openxmlformats.org/drawingml/2006/table">
            <a:tbl>
              <a:tblPr/>
              <a:tblGrid>
                <a:gridCol w="932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22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400" b="1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角度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400" b="1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说明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560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动词</a:t>
                      </a:r>
                      <a:r>
                        <a:rPr lang="en-US" alt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动词如果用得精准,便具有凝练、形象、生动传神的效果,诗歌中一些</a:t>
                      </a:r>
                      <a:r>
                        <a:rPr lang="en-US" altLang="zh-CN" sz="2400" b="0" dirty="0">
                          <a:solidFill>
                            <a:srgbClr val="FF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“多义”和“活用”的动词</a:t>
                      </a:r>
                      <a:r>
                        <a:rPr lang="en-US" alt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,往往是命题考查的重点。如“乱石</a:t>
                      </a:r>
                      <a:r>
                        <a:rPr lang="en-US" altLang="zh-CN" sz="2400" b="0" kern="1200" dirty="0">
                          <a:solidFill>
                            <a:srgbClr val="FF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穿</a:t>
                      </a:r>
                      <a:r>
                        <a:rPr lang="en-US" alt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空,惊涛</a:t>
                      </a:r>
                      <a:r>
                        <a:rPr lang="en-US" altLang="zh-CN" sz="2400" b="0" kern="1200" dirty="0">
                          <a:solidFill>
                            <a:srgbClr val="FF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拍</a:t>
                      </a:r>
                      <a:r>
                        <a:rPr lang="en-US" alt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岸,</a:t>
                      </a:r>
                      <a:r>
                        <a:rPr lang="en-US" altLang="zh-CN" sz="2400" b="0" kern="1200" dirty="0">
                          <a:solidFill>
                            <a:srgbClr val="FF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卷</a:t>
                      </a:r>
                      <a:r>
                        <a:rPr lang="en-US" alt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起千堆雪”。分析:“穿”字化静为动,写出了乱石的陡峭、尖锐;“拍”字运用拟人的修辞手法,写出了江流湍急的气势;“卷”字表现了江涛冲击堤岸后形成雪花的力度。这三个动词有力地描摹出赤壁山势的险要、高峻和水势的汹涌澎湃,生动形象地展现了古战场雄壮的画面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</a:t>
                      </a:r>
                      <a:r>
                        <a:rPr lang="zh-CN" alt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形容词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形容词是表现人或物的特点、性质、状态等的词语,起修饰作用。形容词不仅可以从</a:t>
                      </a:r>
                      <a:r>
                        <a:rPr lang="en-US" altLang="zh-CN" sz="2400" b="0" kern="1200" dirty="0">
                          <a:solidFill>
                            <a:srgbClr val="FF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形</a:t>
                      </a:r>
                      <a:r>
                        <a:rPr lang="en-US" alt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、</a:t>
                      </a:r>
                      <a:r>
                        <a:rPr lang="en-US" altLang="zh-CN" sz="2400" b="0" kern="1200" dirty="0">
                          <a:solidFill>
                            <a:srgbClr val="FF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声</a:t>
                      </a:r>
                      <a:r>
                        <a:rPr lang="en-US" alt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、</a:t>
                      </a:r>
                      <a:r>
                        <a:rPr lang="en-US" altLang="zh-CN" sz="2400" b="0" kern="1200" dirty="0">
                          <a:solidFill>
                            <a:srgbClr val="FF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色</a:t>
                      </a:r>
                      <a:r>
                        <a:rPr lang="en-US" alt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、</a:t>
                      </a:r>
                      <a:r>
                        <a:rPr lang="en-US" altLang="zh-CN" sz="2400" b="0" kern="1200" dirty="0">
                          <a:solidFill>
                            <a:srgbClr val="FF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光</a:t>
                      </a:r>
                      <a:r>
                        <a:rPr lang="en-US" alt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等方面写出事物的特点,还能传达出诗人的</a:t>
                      </a:r>
                      <a:r>
                        <a:rPr lang="en-US" altLang="zh-CN" sz="2400" b="0" kern="1200" dirty="0">
                          <a:solidFill>
                            <a:srgbClr val="FF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感情</a:t>
                      </a:r>
                      <a:r>
                        <a:rPr lang="en-US" alt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。将形容词作为“炼字”的对象时,考生要注意是否出现语义双关现象或活用情况。如“千里烟波,暮霭沉沉楚天阔”。分析:“阔”字既写出了景物的特征,又写出了作者内心的失落与惆怅。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859155"/>
            <a:ext cx="11423650" cy="393509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续表</a:t>
            </a:r>
            <a:endParaRPr lang="en-US" altLang="zh-CN" sz="2400" b="1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ct val="11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</a:t>
            </a:r>
            <a:endParaRPr lang="en-US" sz="240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0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96570261"/>
              </p:ext>
            </p:extLst>
          </p:nvPr>
        </p:nvGraphicFramePr>
        <p:xfrm>
          <a:off x="518795" y="1428750"/>
          <a:ext cx="11387455" cy="5238687"/>
        </p:xfrm>
        <a:graphic>
          <a:graphicData uri="http://schemas.openxmlformats.org/drawingml/2006/table">
            <a:tbl>
              <a:tblPr/>
              <a:tblGrid>
                <a:gridCol w="951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35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角度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说明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592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  <a:sym typeface="+mn-ea"/>
                        </a:rPr>
                        <a:t>数量词</a:t>
                      </a:r>
                      <a:endParaRPr lang="zh-CN" altLang="en-US" sz="2400" b="0" dirty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indent="0" algn="ctr">
                        <a:buNone/>
                      </a:pPr>
                      <a:endParaRPr lang="zh-CN" altLang="en-US" sz="2400" b="0" dirty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  <a:sym typeface="+mn-ea"/>
                        </a:rPr>
                        <a:t>        经过诗人精心选择和提炼的数量词,往往可以产生丰富隽永的诗情。如“白发三千丈,缘愁似个长”。分析:“三千丈”运用</a:t>
                      </a:r>
                      <a:r>
                        <a:rPr lang="en-US" altLang="zh-CN" sz="2400" b="0" kern="1200" dirty="0">
                          <a:solidFill>
                            <a:srgbClr val="FF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  <a:sym typeface="+mn-ea"/>
                        </a:rPr>
                        <a:t>夸张</a:t>
                      </a:r>
                      <a:r>
                        <a:rPr lang="en-US" altLang="zh-CN" sz="24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  <a:sym typeface="+mn-ea"/>
                        </a:rPr>
                        <a:t>的修辞手法,表现了诗人深深的忧愁。</a:t>
                      </a:r>
                      <a:endParaRPr lang="en-US" altLang="zh-CN" sz="2400" b="1" dirty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896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zh-CN" sz="24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  <a:sym typeface="+mn-ea"/>
                        </a:rPr>
                        <a:t>叠词</a:t>
                      </a:r>
                      <a:r>
                        <a:rPr lang="en-US" alt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</a:t>
                      </a:r>
                      <a:endParaRPr lang="zh-CN" altLang="en-US" sz="2400" b="0" dirty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</a:t>
                      </a:r>
                      <a:r>
                        <a:rPr lang="en-US" altLang="zh-CN" sz="24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  <a:sym typeface="+mn-ea"/>
                        </a:rPr>
                        <a:t>叠词之妙首先在于</a:t>
                      </a:r>
                      <a:r>
                        <a:rPr lang="en-US" altLang="zh-CN" sz="2400" b="0" kern="1200" dirty="0">
                          <a:solidFill>
                            <a:srgbClr val="FF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  <a:sym typeface="+mn-ea"/>
                        </a:rPr>
                        <a:t>增强诗歌的韵律感</a:t>
                      </a:r>
                      <a:r>
                        <a:rPr lang="en-US" altLang="zh-CN" sz="24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  <a:sym typeface="+mn-ea"/>
                        </a:rPr>
                        <a:t>,其次在于</a:t>
                      </a:r>
                      <a:r>
                        <a:rPr lang="en-US" altLang="zh-CN" sz="2400" b="0" kern="1200" dirty="0">
                          <a:solidFill>
                            <a:srgbClr val="FF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  <a:sym typeface="+mn-ea"/>
                        </a:rPr>
                        <a:t>加强感情的表达效果</a:t>
                      </a:r>
                      <a:r>
                        <a:rPr lang="en-US" altLang="zh-CN" sz="24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  <a:sym typeface="+mn-ea"/>
                        </a:rPr>
                        <a:t>。除此之外,叠词还可以</a:t>
                      </a:r>
                      <a:r>
                        <a:rPr lang="en-US" altLang="zh-CN" sz="2400" b="0" kern="1200" dirty="0">
                          <a:solidFill>
                            <a:srgbClr val="FF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  <a:sym typeface="+mn-ea"/>
                        </a:rPr>
                        <a:t>模拟</a:t>
                      </a:r>
                      <a:r>
                        <a:rPr lang="en-US" altLang="zh-CN" sz="24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  <a:sym typeface="+mn-ea"/>
                        </a:rPr>
                        <a:t>各种声音,使诗歌语言具有</a:t>
                      </a:r>
                      <a:r>
                        <a:rPr lang="en-US" altLang="zh-CN" sz="2400" b="0" kern="1200" dirty="0">
                          <a:solidFill>
                            <a:srgbClr val="FF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  <a:sym typeface="+mn-ea"/>
                        </a:rPr>
                        <a:t>生动形象</a:t>
                      </a:r>
                      <a:r>
                        <a:rPr lang="en-US" altLang="zh-CN" sz="24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  <a:sym typeface="+mn-ea"/>
                        </a:rPr>
                        <a:t>的效果,让人有身临其境之感。如“寻寻觅觅,冷冷清清,凄凄惨惨戚戚”。分析:“寻寻觅觅”写词人内心空虚,若有所失;“冷冷清清”写词人处境的孤独,形单影只,无人相伴;“凄凄惨惨戚戚”则极言词人心情之悲怆。</a:t>
                      </a:r>
                      <a:endParaRPr lang="en-US" altLang="zh-CN" sz="2400" b="0" dirty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indent="0">
                        <a:buNone/>
                      </a:pPr>
                      <a:endParaRPr lang="en-US" altLang="zh-CN" sz="2400" b="0" dirty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909955"/>
            <a:ext cx="11423650" cy="388429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续表</a:t>
            </a:r>
            <a:endParaRPr lang="en-US" altLang="zh-CN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ct val="11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</a:t>
            </a:r>
            <a:endParaRPr lang="en-US" sz="240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0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31188973"/>
              </p:ext>
            </p:extLst>
          </p:nvPr>
        </p:nvGraphicFramePr>
        <p:xfrm>
          <a:off x="518795" y="1469390"/>
          <a:ext cx="11154410" cy="4765612"/>
        </p:xfrm>
        <a:graphic>
          <a:graphicData uri="http://schemas.openxmlformats.org/drawingml/2006/table">
            <a:tbl>
              <a:tblPr/>
              <a:tblGrid>
                <a:gridCol w="932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22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847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角度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1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说明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741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叠词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</a:t>
                      </a:r>
                      <a:r>
                        <a:rPr lang="en-US" altLang="zh-CN" sz="24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</a:rPr>
                        <a:t>　　七组十四个叠字,形象、细致而深入地表达了词人在遭受深创剧痛后的愁苦之情,为全词奠定了悲苦愁绝的感情</a:t>
                      </a:r>
                      <a:r>
                        <a:rPr lang="en-US" altLang="zh-CN" sz="2400" b="0" kern="1200" dirty="0">
                          <a:solidFill>
                            <a:srgbClr val="FF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基调</a:t>
                      </a:r>
                      <a:r>
                        <a:rPr lang="en-US" altLang="zh-CN" sz="24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</a:rPr>
                        <a:t>。十四个字无一“愁”字,却写得字字含愁,声声蕴愁,使读者读起来仿佛可以听到词人那迟缓沉重的足音,具有如泣如诉的音韵</a:t>
                      </a:r>
                      <a:r>
                        <a:rPr lang="en-US" altLang="zh-CN" sz="2400" b="0" kern="1200" dirty="0">
                          <a:solidFill>
                            <a:srgbClr val="FF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效果</a:t>
                      </a:r>
                      <a:r>
                        <a:rPr lang="en-US" altLang="zh-CN" sz="24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</a:rPr>
                        <a:t>。</a:t>
                      </a:r>
                      <a:endParaRPr lang="en-US" altLang="zh-CN" sz="2400" b="0" dirty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</a:t>
                      </a:r>
                      <a:r>
                        <a:rPr lang="zh-CN" alt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辅词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alt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这里的辅词主要指</a:t>
                      </a:r>
                      <a:r>
                        <a:rPr lang="en-US" altLang="zh-CN" sz="2400" b="0" kern="1200" dirty="0">
                          <a:solidFill>
                            <a:srgbClr val="FF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副词</a:t>
                      </a:r>
                      <a:r>
                        <a:rPr lang="en-US" alt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、</a:t>
                      </a:r>
                      <a:r>
                        <a:rPr lang="en-US" altLang="zh-CN" sz="2400" b="0" kern="1200" dirty="0">
                          <a:solidFill>
                            <a:srgbClr val="FF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连词</a:t>
                      </a:r>
                      <a:r>
                        <a:rPr lang="en-US" alt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。在古典诗词中,有些看起来不重要的辅词如果运用恰当,就可以起到疏通文气、开合呼应、悠扬婉转、活跃情韵、化板滞为流动等美学效果。如“春蚕到死丝方尽,蜡炬成灰泪始干”。分析:“方”“始”两个虚词表现出的是在生命尽头透出的执着、坚忍的精神力量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460674"/>
            <a:ext cx="11423650" cy="388175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四、答题步骤</a:t>
            </a:r>
          </a:p>
          <a:p>
            <a:pPr algn="l" latinLnBrk="1">
              <a:lnSpc>
                <a:spcPts val="432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1.释含义:准确解释词语在诗词中的含义。</a:t>
            </a:r>
          </a:p>
          <a:p>
            <a:pPr algn="l" latinLnBrk="1">
              <a:lnSpc>
                <a:spcPts val="432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2.描景象:结合诗歌内容描绘该词所呈现的景象。</a:t>
            </a:r>
          </a:p>
          <a:p>
            <a:pPr algn="l" latinLnBrk="1">
              <a:lnSpc>
                <a:spcPts val="432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3.析作用:分析该词在意境、主旨和结构上所起的作用。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</a:t>
            </a:r>
          </a:p>
          <a:p>
            <a:pPr algn="l" latinLnBrk="1">
              <a:lnSpc>
                <a:spcPts val="432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  (2020年天津卷)阅读下面这首唐诗,完成后面的题目。</a:t>
            </a:r>
          </a:p>
          <a:p>
            <a:pPr algn="ctr" latinLnBrk="1">
              <a:lnSpc>
                <a:spcPts val="432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纪　村　事</a:t>
            </a:r>
          </a:p>
          <a:p>
            <a:pPr algn="ctr" latinLnBrk="1">
              <a:lnSpc>
                <a:spcPts val="432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34" charset="-120"/>
              </a:rPr>
              <a:t>韦　庄</a:t>
            </a:r>
          </a:p>
          <a:p>
            <a:pPr algn="ctr" latinLnBrk="1">
              <a:lnSpc>
                <a:spcPts val="432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绿蔓映双扉,循墙一径微。雨多庭果烂,稻熟渚禽肥。</a:t>
            </a:r>
          </a:p>
          <a:p>
            <a:pPr algn="ctr" latinLnBrk="1">
              <a:lnSpc>
                <a:spcPts val="432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酿酒迎新社,遥砧送暮晖。数声牛上笛,何处饷田</a:t>
            </a:r>
            <a:r>
              <a:rPr lang="en-US" altLang="zh-CN" sz="2400" baseline="300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【注】</a:t>
            </a:r>
            <a:r>
              <a:rPr lang="en-US" altLang="zh-CN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</a:rPr>
              <a:t>归。</a:t>
            </a:r>
          </a:p>
          <a:p>
            <a:pPr algn="l" latinLnBrk="1">
              <a:lnSpc>
                <a:spcPts val="432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【注】饷田:到田间送饭。  </a:t>
            </a:r>
            <a:endParaRPr lang="en-US" sz="240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0"/>
            </a:endParaRPr>
          </a:p>
        </p:txBody>
      </p:sp>
      <p:pic>
        <p:nvPicPr>
          <p:cNvPr id="444" name="例1.eps" descr="id:2147513604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47370" y="3353435"/>
            <a:ext cx="555625" cy="25654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04DDF3FE-5876-92B3-E048-C327A0BAD8B8}"/>
              </a:ext>
            </a:extLst>
          </p:cNvPr>
          <p:cNvSpPr txBox="1"/>
          <p:nvPr/>
        </p:nvSpPr>
        <p:spPr>
          <a:xfrm>
            <a:off x="384174" y="5865802"/>
            <a:ext cx="10330441" cy="5500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ts val="40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“数声牛上笛”,有人觉得“一声”更佳,你同意吗?请结合诗句说明理由。</a:t>
            </a:r>
          </a:p>
        </p:txBody>
      </p:sp>
    </p:spTree>
  </p:cSld>
  <p:clrMapOvr>
    <a:masterClrMapping/>
  </p:clrMapOvr>
  <p:transition>
    <p:split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837565"/>
            <a:ext cx="11423650" cy="587756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030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楷体" panose="02010609060101010101" pitchFamily="34" charset="-122"/>
                <a:cs typeface="楷体" panose="02010609060101010101" pitchFamily="34" charset="-120"/>
              </a:rPr>
              <a:t>   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“数声牛上笛”,有人觉得“一声”更佳,你同意吗?请结合诗句说明理由。</a:t>
            </a:r>
          </a:p>
          <a:p>
            <a:pPr algn="l" latinLnBrk="1">
              <a:lnSpc>
                <a:spcPts val="4030"/>
              </a:lnSpc>
            </a:pPr>
            <a:endParaRPr lang="zh-CN" alt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030"/>
              </a:lnSpc>
            </a:pPr>
            <a:endParaRPr lang="zh-CN" alt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030"/>
              </a:lnSpc>
            </a:pPr>
            <a:endParaRPr lang="zh-CN" alt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030"/>
              </a:lnSpc>
            </a:pPr>
            <a:endParaRPr lang="zh-CN" alt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030"/>
              </a:lnSpc>
            </a:pPr>
            <a:endParaRPr lang="zh-CN" alt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030"/>
              </a:lnSpc>
            </a:pPr>
            <a:endParaRPr lang="zh-CN" alt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ts val="4030"/>
              </a:lnSpc>
            </a:pPr>
            <a:endParaRPr lang="zh-CN" alt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ct val="12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答案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示例一:不同意。“数声”更好。“数声”动静结合,突显了环境的优美、牧童的悠闲快乐,营造出乡村热闹、轻松、愉悦的氛围。</a:t>
            </a:r>
          </a:p>
          <a:p>
            <a:pPr algn="l" latinLnBrk="1">
              <a:lnSpc>
                <a:spcPct val="12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示例二:同意。“一声”更好。“一声”以动衬静,突显了环境的寂静清幽,营造出乡村宁静和谐的氛围。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87705" y="1412875"/>
          <a:ext cx="10986135" cy="3510280"/>
        </p:xfrm>
        <a:graphic>
          <a:graphicData uri="http://schemas.openxmlformats.org/drawingml/2006/table">
            <a:tbl>
              <a:tblPr/>
              <a:tblGrid>
                <a:gridCol w="1426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9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7570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第一步:释含义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“数声”指笛声多,“一声”指笛声少。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7570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第二步:描景象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“数声”直言笛声多,牧童的笛声伴着晚归的农人,欢快热闹;“一声”极言笛声少,傍晚牧童归来,一声笛声打破了乡村的寂静。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5140">
                <a:tc>
                  <a:txBody>
                    <a:bodyPr/>
                    <a:lstStyle/>
                    <a:p>
                      <a:pPr indent="0" algn="ctr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第三步:析作用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“数声”和颈联中“酿酒迎新社”的热闹、喜悦形成呼应,也和首联绿植映照门扉、墙边小路在草木中若隐若现的宁静优美的环境相照应,形成动静结合的表达效果。“一声”以动衬静,突显了环境的清幽,有利于营造宁静和谐的乡村氛围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788670"/>
            <a:ext cx="11423650" cy="446214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ts val="4320"/>
              </a:lnSpc>
            </a:pP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题型2:炼句</a:t>
            </a:r>
          </a:p>
          <a:p>
            <a:pPr algn="l" latinLnBrk="1">
              <a:lnSpc>
                <a:spcPct val="140000"/>
              </a:lnSpc>
            </a:pP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一、考法阐释</a:t>
            </a:r>
          </a:p>
          <a:p>
            <a:pPr algn="l" latinLnBrk="1">
              <a:lnSpc>
                <a:spcPct val="14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“炼句”是一种层次比较高的鉴赏。赏析诗句这种题型综合性很强,自由度很高,考生可以从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内容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、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形象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、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语言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、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表达技巧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、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情感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等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角度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进行赏析。</a:t>
            </a:r>
          </a:p>
          <a:p>
            <a:pPr algn="l" latinLnBrk="1">
              <a:lnSpc>
                <a:spcPct val="140000"/>
              </a:lnSpc>
            </a:pP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二、典例示范</a:t>
            </a:r>
          </a:p>
          <a:p>
            <a:pPr algn="l" latinLnBrk="1">
              <a:lnSpc>
                <a:spcPct val="14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1.(2020年浙江卷)前人评《送柴侍御》“翻新脱妙”。比较《秋江送别》与《送柴侍御》两诗的后两句,分析后者写法的妙处。</a:t>
            </a:r>
          </a:p>
          <a:p>
            <a:pPr algn="l" latinLnBrk="1">
              <a:lnSpc>
                <a:spcPct val="140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　　2.(2018年全国Ⅰ卷)诗的最后两句有何含意?请简要分析。</a:t>
            </a:r>
          </a:p>
          <a:p>
            <a:pPr algn="l" latinLnBrk="1">
              <a:lnSpc>
                <a:spcPct val="14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3.(2018年上海卷)扣住“传闻”二字,赏析“传闻贼满山,已共前锋斗”两句。</a:t>
            </a:r>
          </a:p>
          <a:p>
            <a:pPr algn="l" latinLnBrk="1">
              <a:lnSpc>
                <a:spcPct val="14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4.(2017年全国Ⅰ卷)本诗的第四句“下笔春蚕食叶声”广受后世称道,请赏析这一句的精妙之处。</a:t>
            </a:r>
          </a:p>
        </p:txBody>
      </p:sp>
    </p:spTree>
  </p:cSld>
  <p:clrMapOvr>
    <a:masterClrMapping/>
  </p:clrMapOvr>
  <p:transition>
    <p:split dir="in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2E957F9E-B264-42BA-98B8-FD1D44F56880}"/>
              </a:ext>
            </a:extLst>
          </p:cNvPr>
          <p:cNvSpPr txBox="1"/>
          <p:nvPr/>
        </p:nvSpPr>
        <p:spPr>
          <a:xfrm>
            <a:off x="107576" y="1086522"/>
            <a:ext cx="1171507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（二）阅读下面两首诗，完成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19—20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题。（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秋江送别</a:t>
            </a:r>
          </a:p>
          <a:p>
            <a:pPr algn="ctr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[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唐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]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王勃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归舟归骑俨成行，江南江北互相望。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谁谓波澜才一水，已觉山川是两乡。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送柴侍御</a:t>
            </a:r>
          </a:p>
          <a:p>
            <a:pPr algn="ctr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[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唐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]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王昌龄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沅水通波接武冈，送君不觉有离伤。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青山一道同云雨，明月何曾是两乡？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19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．这两首送别诗在情感上，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秋江送别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突出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________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；而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送柴侍御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突出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________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，与王勃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送杜少府之任蜀川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中的“海内存知己，天涯若比邻”情怀类似。（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20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．前人评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送柴侍御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》“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翻新脱妙”。比较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秋江送别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与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送柴侍御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两诗的后两句，分析后者写法的妙处。（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________________________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 </a:t>
            </a:r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75895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04529713-89C8-C88B-ABBB-F0792AA22A89}"/>
              </a:ext>
            </a:extLst>
          </p:cNvPr>
          <p:cNvSpPr txBox="1"/>
          <p:nvPr/>
        </p:nvSpPr>
        <p:spPr>
          <a:xfrm>
            <a:off x="313764" y="2485017"/>
            <a:ext cx="1137083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答案：</a:t>
            </a:r>
          </a:p>
          <a:p>
            <a:pPr algn="l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（二）（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19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．（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分）感伤    达观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20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．（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pPr algn="l"/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①意象运用上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，王勃诗的意象隐于句内；王昌龄诗将青山、明月两个意象前置，形象鲜明突出，富有象征意义（青山象征思念，明月暗示友情），意境开阔。</a:t>
            </a:r>
          </a:p>
          <a:p>
            <a:pPr algn="l"/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②空间处理上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，王勃诗化近为远，强调心理距离之远，为送别诗传统写法（如谢朓诗有“何况隔两乡”）；王昌龄诗则化远为近，强调心理距离之近，是创新性的表达。</a:t>
            </a:r>
          </a:p>
          <a:p>
            <a:pPr algn="l"/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③抒情方式上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，王勃诗以议论直接表达，意尽句中；王昌龄诗融情入景，反诘收尾，余韵悠长。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A782D57-0501-1EDE-2272-EB7AAF955022}"/>
              </a:ext>
            </a:extLst>
          </p:cNvPr>
          <p:cNvSpPr txBox="1"/>
          <p:nvPr/>
        </p:nvSpPr>
        <p:spPr>
          <a:xfrm>
            <a:off x="1531172" y="105013"/>
            <a:ext cx="1137083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秋江送别</a:t>
            </a:r>
          </a:p>
          <a:p>
            <a:pPr algn="ctr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[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唐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]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王勃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归舟归骑俨成行，江南江北互相望。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谁谓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波澜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才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一水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，已觉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山川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是两乡。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送柴侍御</a:t>
            </a:r>
          </a:p>
          <a:p>
            <a:pPr algn="ctr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[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唐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]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王昌龄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沅水通波接武冈，送君不觉有离伤。</a:t>
            </a:r>
          </a:p>
          <a:p>
            <a:pPr algn="ctr"/>
            <a:r>
              <a:rPr lang="zh-CN" altLang="en-US" sz="2400" b="0" i="0" u="sng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青山一道同云雨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，明月何曾是两乡？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9113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CA857260-7E88-D378-E23E-1424DF2413FF}"/>
              </a:ext>
            </a:extLst>
          </p:cNvPr>
          <p:cNvSpPr txBox="1"/>
          <p:nvPr/>
        </p:nvSpPr>
        <p:spPr>
          <a:xfrm>
            <a:off x="548640" y="1097280"/>
            <a:ext cx="1126325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阅读下面的宋诗，完成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～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题。</a:t>
            </a:r>
          </a:p>
          <a:p>
            <a:pPr algn="ctr"/>
            <a:r>
              <a:rPr lang="zh-CN" altLang="en-US" sz="2400" b="1" i="0" u="sng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内宴奉诏作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   曹翰</a:t>
            </a:r>
            <a:r>
              <a:rPr lang="zh-CN" altLang="en-US" sz="2400" b="0" i="0" baseline="3000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endParaRPr lang="zh-CN" altLang="en-US" sz="2400" b="0" i="0" dirty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三十年前学六韬</a:t>
            </a:r>
            <a:r>
              <a:rPr lang="zh-CN" altLang="en-US" sz="2400" b="0" i="0" baseline="3000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，英名常得预时髦</a:t>
            </a:r>
            <a:r>
              <a:rPr lang="zh-CN" altLang="en-US" sz="2400" b="0" i="0" baseline="3000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③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曾因国难披金甲，不为家贫卖宝刀。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臂健尚嫌弓力软，眼明犹识阵云高</a:t>
            </a:r>
            <a:r>
              <a:rPr lang="zh-CN" altLang="en-US" sz="2400" b="0" i="0" baseline="3000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④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庭前昨夜秋风起，羞见盘花旧战袍。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【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注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】①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曹翰（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923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～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992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），宋初名将，  ②六韬：古代兵书。  ③时髦：指当代俊杰。  ④阵云：战争中的云气，这里有站阵之意。</a:t>
            </a:r>
          </a:p>
          <a:p>
            <a:pPr algn="l"/>
            <a: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8.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诗的颈联又作“臂弱尚嫌弓力软，眼昏犹识阵云高”，你认为哪一种比较好？为什么？请简要分析。（</a:t>
            </a:r>
            <a: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pPr algn="l"/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 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9.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这首诗与辛弃疾的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破阵子（醉里挑灯看剑）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题材相似，但情感基调却有所不同，请指出二者的不同之处。（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10186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0EB0A91F-1BD6-D15C-9764-B06088429360}"/>
              </a:ext>
            </a:extLst>
          </p:cNvPr>
          <p:cNvSpPr txBox="1"/>
          <p:nvPr/>
        </p:nvSpPr>
        <p:spPr>
          <a:xfrm>
            <a:off x="276113" y="2775473"/>
            <a:ext cx="116397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．观点一：作“弱”“昏”好   </a:t>
            </a:r>
            <a:br>
              <a:rPr lang="zh-CN" altLang="en-US" sz="2400" dirty="0">
                <a:solidFill>
                  <a:srgbClr val="FF0000"/>
                </a:solidFill>
              </a:rPr>
            </a:b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①“臂弱”“眼昏”表明作者承认自己已年老体衰的客观现实，但强调即便如此，也还是能够冲锋陷阵；②更强烈地表现出作者只要一息尚存，就不忘杀敌报国的刚毅精神。  </a:t>
            </a:r>
            <a:br>
              <a:rPr lang="zh-CN" altLang="en-US" sz="2400" dirty="0">
                <a:solidFill>
                  <a:srgbClr val="FF0000"/>
                </a:solidFill>
              </a:rPr>
            </a:b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观点二：作“健”“明”好</a:t>
            </a:r>
            <a:br>
              <a:rPr lang="zh-CN" altLang="en-US" sz="2400" dirty="0">
                <a:solidFill>
                  <a:srgbClr val="FF0000"/>
                </a:solidFill>
              </a:rPr>
            </a:b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①“臂健”“眼明”表明作者认为虽然岁月流逝，但身体依然强健，当然还可以冲锋陷阵，为国驱驰；②表现作者心存随时准备杀敌报国的坚定信念，而忘记自己老之将至。</a:t>
            </a:r>
            <a:br>
              <a:rPr lang="zh-CN" altLang="en-US" sz="2400" dirty="0">
                <a:solidFill>
                  <a:srgbClr val="FF0000"/>
                </a:solidFill>
              </a:rPr>
            </a:b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．①曹诗写自己虽已年老，但报国之心犹存，重在表达“老骥伏枥，志在千里”的豪情；②辛词通过追怀金戈铁马的往事，表达英雄白首，功业未成的悲慨。</a:t>
            </a:r>
            <a:endParaRPr lang="zh-CN" altLang="en-US" sz="2400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380F89A1-E834-5043-369C-743657A01F92}"/>
              </a:ext>
            </a:extLst>
          </p:cNvPr>
          <p:cNvSpPr txBox="1"/>
          <p:nvPr/>
        </p:nvSpPr>
        <p:spPr>
          <a:xfrm>
            <a:off x="408791" y="688489"/>
            <a:ext cx="1119871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内宴奉诏作   曹翰</a:t>
            </a:r>
            <a:r>
              <a:rPr lang="zh-CN" altLang="en-US" sz="2400" b="0" i="0" baseline="3000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endParaRPr lang="zh-CN" altLang="en-US" sz="2400" b="0" i="0" dirty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三十年前学六韬</a:t>
            </a:r>
            <a:r>
              <a:rPr lang="zh-CN" altLang="en-US" sz="2400" b="0" i="0" baseline="3000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，英名常得预时髦</a:t>
            </a:r>
            <a:r>
              <a:rPr lang="zh-CN" altLang="en-US" sz="2400" b="0" i="0" baseline="3000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③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曾因国难披金甲，不为家贫卖宝刀。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臂健尚嫌弓力软，眼明犹识阵云高</a:t>
            </a:r>
            <a:r>
              <a:rPr lang="zh-CN" altLang="en-US" sz="2400" b="0" i="0" baseline="3000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④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庭前昨夜秋风起，羞见盘花旧战袍。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05375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4_BD#3de1bbd86.fixed?vbadefaultcenterpage=1&amp;parentnodeid=62da1db03"/>
          <p:cNvSpPr/>
          <p:nvPr/>
        </p:nvSpPr>
        <p:spPr>
          <a:xfrm>
            <a:off x="1033272" y="2962656"/>
            <a:ext cx="7196328" cy="923544"/>
          </a:xfrm>
          <a:prstGeom prst="rect">
            <a:avLst/>
          </a:prstGeom>
          <a:noFill/>
        </p:spPr>
        <p:txBody>
          <a:bodyPr wrap="none" lIns="0" tIns="0" rIns="0" bIns="0" rtlCol="0" anchor="ctr"/>
          <a:lstStyle/>
          <a:p>
            <a:pPr algn="ctr" latinLnBrk="1">
              <a:lnSpc>
                <a:spcPts val="6435"/>
              </a:lnSpc>
            </a:pPr>
            <a:r>
              <a:rPr lang="zh-CN" altLang="en-US" sz="4000" b="1" dirty="0">
                <a:solidFill>
                  <a:srgbClr val="0072E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学习任务</a:t>
            </a:r>
            <a:r>
              <a:rPr lang="en-US" altLang="zh-CN" sz="4000" b="1" dirty="0">
                <a:solidFill>
                  <a:srgbClr val="0072E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</a:rPr>
              <a:t>3</a:t>
            </a:r>
            <a:r>
              <a:rPr lang="zh-CN" altLang="en-US" sz="4000" b="1" dirty="0">
                <a:solidFill>
                  <a:srgbClr val="0072E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pitchFamily="34" charset="-120"/>
                <a:sym typeface="+mn-ea"/>
              </a:rPr>
              <a:t>:鉴赏古代诗歌的语言</a:t>
            </a:r>
            <a:endParaRPr lang="en-US" altLang="zh-CN" sz="4000" b="1" dirty="0">
              <a:solidFill>
                <a:srgbClr val="0072E2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pitchFamily="34" charset="-120"/>
            </a:endParaRPr>
          </a:p>
        </p:txBody>
      </p:sp>
    </p:spTree>
  </p:cSld>
  <p:clrMapOvr>
    <a:masterClrMapping/>
  </p:clrMapOvr>
  <p:transition>
    <p:split dir="in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7EED50E-0B67-181D-45B6-13359D578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8144" y="1220168"/>
            <a:ext cx="9571851" cy="378565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400" b="1" i="0" u="none" strike="noStrike" cap="none" normalizeH="0" baseline="0" dirty="0">
                <a:ln>
                  <a:noFill/>
                </a:ln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从军行</a:t>
            </a:r>
            <a:endParaRPr kumimoji="0" lang="zh-C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（唐）崔国辅</a:t>
            </a:r>
            <a:endParaRPr kumimoji="0" lang="zh-C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塞北胡宿下，营州索兵救。</a:t>
            </a:r>
            <a:endParaRPr kumimoji="0" lang="zh-C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夜里偷道行，将军马亦瘦。</a:t>
            </a:r>
            <a:endParaRPr kumimoji="0" lang="zh-C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刀光照寒月，阵色明如昼。</a:t>
            </a:r>
            <a:endParaRPr kumimoji="0" lang="zh-C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传闻贼满山，已共前锋斗。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【注】①营州：唐代州名，北接契丹。②偷道行：秘密行军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kumimoji="0" lang="zh-C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400" b="0" i="0" dirty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扣住“传闻”二字，赏析“传闻贼满山，已共前锋斗”两句。（</a:t>
            </a:r>
            <a: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  <a:endParaRPr kumimoji="0" lang="zh-CN" altLang="zh-CN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671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49D399-90B3-3414-8ABE-CA619E7C6B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3925191-C28B-0BE2-D697-A49665A3E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8144" y="1220168"/>
            <a:ext cx="9571851" cy="378565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400" b="1" i="0" u="none" strike="noStrike" cap="none" normalizeH="0" baseline="0" dirty="0">
                <a:ln>
                  <a:noFill/>
                </a:ln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从军行</a:t>
            </a:r>
            <a:endParaRPr kumimoji="0" lang="zh-C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（唐）崔国辅</a:t>
            </a:r>
            <a:endParaRPr kumimoji="0" lang="zh-C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塞北胡宿下，营州索兵救。</a:t>
            </a:r>
            <a:endParaRPr kumimoji="0" lang="zh-C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夜里偷道行，将军马亦瘦。</a:t>
            </a:r>
            <a:endParaRPr kumimoji="0" lang="zh-C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刀光照寒月，阵色明如昼。</a:t>
            </a:r>
            <a:endParaRPr kumimoji="0" lang="zh-C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传闻贼满山，已共前锋斗。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【注】①营州：唐代州名，北接契丹。②偷道行：秘密行军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kumimoji="0" lang="zh-C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400" b="0" i="0" dirty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扣住“传闻”二字，赏析“传闻贼满山，已共前锋斗”两句。（</a:t>
            </a:r>
            <a: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  <a:endParaRPr kumimoji="0" lang="zh-CN" altLang="zh-CN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BBB3D4E2-FE20-3C9C-368C-7769713C78CF}"/>
              </a:ext>
            </a:extLst>
          </p:cNvPr>
          <p:cNvSpPr txBox="1"/>
          <p:nvPr/>
        </p:nvSpPr>
        <p:spPr>
          <a:xfrm>
            <a:off x="430306" y="5076265"/>
            <a:ext cx="1097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i="0" dirty="0">
                <a:solidFill>
                  <a:srgbClr val="0070C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答案：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“传闻”在诗中是“听说”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之意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，指我方军队听说敌军遍布山野，“我军”的救援部队已经严阵以待，誓与殊死搏斗，</a:t>
            </a:r>
            <a:r>
              <a:rPr lang="zh-CN" altLang="en-US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侧面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写出了援军行动迅速。</a:t>
            </a:r>
            <a:r>
              <a:rPr lang="zh-CN" altLang="en-US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从写法的角度上看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，“传闻”属</a:t>
            </a:r>
            <a:r>
              <a:rPr lang="zh-CN" altLang="en-US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虚写（想象），将战前紧张的气氛烘托的生活而形象，充分表现了“我军的救援部队</a:t>
            </a:r>
            <a:r>
              <a:rPr lang="zh-CN" altLang="en-US" sz="2400" b="0" i="0" dirty="0">
                <a:solidFill>
                  <a:srgbClr val="0070C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”奋勇抗敌、报效国家的英勇气概和无畏的精神。</a:t>
            </a:r>
            <a:endParaRPr lang="zh-CN" alt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1864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1287780"/>
            <a:ext cx="11423650" cy="396303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ts val="432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5.(2016年全国Ⅲ卷)诗的颈联又作“臂弱尚嫌弓力软,眼昏犹识阵云高”,你认为哪一种比较好?为什么?请简要分析。</a:t>
            </a:r>
          </a:p>
          <a:p>
            <a:pPr algn="l" latinLnBrk="1">
              <a:lnSpc>
                <a:spcPts val="4320"/>
              </a:lnSpc>
            </a:pP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三、诗歌炼句“四步骤”</a:t>
            </a:r>
          </a:p>
          <a:p>
            <a:pPr algn="l" latinLnBrk="1">
              <a:lnSpc>
                <a:spcPts val="432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(1)理解意蕴:考生要弄懂所给句子的基本意思,把握其内容、情感的内涵。这既是赏析诗句的前提和基础,也是赏析诗句的一个角度。</a:t>
            </a:r>
          </a:p>
          <a:p>
            <a:pPr algn="l" latinLnBrk="1">
              <a:lnSpc>
                <a:spcPts val="432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关注两点: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①着眼全篇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,理解诗句的表层意思。回答此类题时,要着眼全篇,不能孤立地评析某一诗句。②概括内容,分析诗句的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深层意思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。细读全篇之后,看这一关键句写了什么内容。</a:t>
            </a:r>
          </a:p>
          <a:p>
            <a:pPr algn="l" latinLnBrk="1">
              <a:lnSpc>
                <a:spcPts val="432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(2)多角度赏析:</a:t>
            </a:r>
          </a:p>
          <a:p>
            <a:pPr algn="l" latinLnBrk="1">
              <a:lnSpc>
                <a:spcPts val="432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</a:t>
            </a:r>
            <a:endParaRPr lang="zh-CN" altLang="en-US" sz="2400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</p:spTree>
  </p:cSld>
  <p:clrMapOvr>
    <a:masterClrMapping/>
  </p:clrMapOvr>
  <p:transition>
    <p:split dir="in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1228725"/>
            <a:ext cx="11423650" cy="402209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①语言上:句子倒装——错位的美,句子对仗——整齐的美,长于炼字——凝练的美,适当省略——韵味悠长。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②表达技巧上:从表达方式、修辞手法、表现手法等角度赏析。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③结构(构思)上:a.首句作用——开篇点题,统领全诗,领起下文;渲染气氛,奠定基调;等等。b.中间句作用——承上启下。c.尾句作用——总结全诗,深化或升华主题;卒章显志,表现情感;以景衬情(用什么景衬托什么情)或以景结情,含蓄隽永。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(3)点明该句(联)所营造的意境、氛围及所表现的情感、艺术效果,其中情感是重点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。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(4)按题目的要求整合答案,然后细心检查答案。</a:t>
            </a:r>
          </a:p>
        </p:txBody>
      </p:sp>
    </p:spTree>
  </p:cSld>
  <p:clrMapOvr>
    <a:masterClrMapping/>
  </p:clrMapOvr>
  <p:transition>
    <p:split dir="in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1068070"/>
            <a:ext cx="11423650" cy="418274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阅读下面这首宋诗,完成后面的题目。</a:t>
            </a:r>
          </a:p>
          <a:p>
            <a:pPr algn="ctr" latinLnBrk="1">
              <a:lnSpc>
                <a:spcPct val="150000"/>
              </a:lnSpc>
            </a:pPr>
            <a:r>
              <a:rPr lang="zh-CN" altLang="en-US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礼部贡院阅进士就试</a:t>
            </a:r>
          </a:p>
          <a:p>
            <a:pPr algn="ctr" latinLnBrk="1">
              <a:lnSpc>
                <a:spcPct val="150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34" charset="-120"/>
                <a:sym typeface="+mn-ea"/>
              </a:rPr>
              <a:t>欧阳修</a:t>
            </a:r>
          </a:p>
          <a:p>
            <a:pPr algn="ctr" latinLnBrk="1">
              <a:lnSpc>
                <a:spcPct val="150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紫案焚香暖吹轻,广庭清晓席群英。</a:t>
            </a:r>
          </a:p>
          <a:p>
            <a:pPr algn="ctr" latinLnBrk="1">
              <a:lnSpc>
                <a:spcPct val="150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无哗战士衔枚勇,下笔春蚕食叶声。</a:t>
            </a:r>
          </a:p>
          <a:p>
            <a:pPr algn="ctr" latinLnBrk="1">
              <a:lnSpc>
                <a:spcPct val="150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乡里献贤先德行,朝廷列爵待公卿。</a:t>
            </a:r>
          </a:p>
          <a:p>
            <a:pPr algn="ctr" latinLnBrk="1">
              <a:lnSpc>
                <a:spcPct val="150000"/>
              </a:lnSpc>
            </a:pPr>
            <a:r>
              <a:rPr lang="zh-CN" altLang="en-US"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自惭衰病心神耗,赖有群公鉴裁精。</a:t>
            </a:r>
          </a:p>
        </p:txBody>
      </p:sp>
      <p:pic>
        <p:nvPicPr>
          <p:cNvPr id="446" name="例2.eps" descr="id:2147513619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45770" y="1287780"/>
            <a:ext cx="530225" cy="24447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1346200"/>
            <a:ext cx="11423650" cy="390461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本诗的第四句“下笔春蚕食叶声”广受后世称道,请赏析这一句的精妙之处。</a:t>
            </a: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lang="zh-CN" sz="2400" b="1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答案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①用春蚕食叶的声音描摹考场内考生落笔纸上的声响,生动贴切;②以动衬静,突出考场的庄严寂静;③强化诗人充满期待的喜悦之情。</a:t>
            </a: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解析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先点出诗句所运用的修辞手法——比喻,将考生们奋笔疾书的声音比作春蚕嚼桑叶的声音;再表述这样写的作用和表达效果,即生动地写出了考生们应考的情形,以动衬静,突出考场的庄严寂静;最后,点明这样写所表现出的作者的情感——看到才华横溢的考生们,内心流露出喜悦之情。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1068070"/>
            <a:ext cx="11423650" cy="418274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</a:t>
            </a: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</a:t>
            </a:r>
            <a:r>
              <a:rPr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题型3:诗眼</a:t>
            </a:r>
          </a:p>
          <a:p>
            <a:pPr algn="l" latinLnBrk="1">
              <a:lnSpc>
                <a:spcPct val="150000"/>
              </a:lnSpc>
            </a:pPr>
            <a:r>
              <a:rPr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一、考法阐释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诗眼,即在诗中最能体现作者思想观点、情感态度的,对表达主题、深化意境、突出形象起关键作用的,具有高度概括性的字、词。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诗眼分为两种类型:“句中眼”和“篇中眼”。“句中眼”就是一句诗中最精练传神的,能使诗句生动形象以至“活”起来的一两个关键字。“篇中眼”一般是指全诗中最为传神、最能使全诗生动飞扬的关键词或关键句。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高考题对古代诗歌中“诗眼”的考查主要有两个角度:①找出诗歌中的诗眼;②赏析诗眼的具体作用(比如在抒发情感、描绘画面、刻画人物形象等方面所起的作用)。</a:t>
            </a:r>
          </a:p>
        </p:txBody>
      </p:sp>
    </p:spTree>
  </p:cSld>
  <p:clrMapOvr>
    <a:masterClrMapping/>
  </p:clrMapOvr>
  <p:transition>
    <p:split dir="in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1068070"/>
            <a:ext cx="11423650" cy="418274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二、设问方式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1.这首诗的诗眼是什么?请简要分析。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2.诗人的心绪集中体现在“×”字上,全诗是怎样表现的?请简要分析。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3.本诗是怎样以“××”统摄全篇或贯串全篇的?请结合全诗简要赏析。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4.这首诗××句的诗眼是哪一个字?为什么?请简要赏析。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5.有人说,本诗诗眼是“×”字,你同意这个说法吗?为什么?请结合诗歌内容分析。</a:t>
            </a:r>
          </a:p>
        </p:txBody>
      </p:sp>
    </p:spTree>
  </p:cSld>
  <p:clrMapOvr>
    <a:masterClrMapping/>
  </p:clrMapOvr>
  <p:transition>
    <p:split dir="in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1068070"/>
            <a:ext cx="11423650" cy="418274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</a:t>
            </a:r>
            <a:r>
              <a:rPr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三、鉴赏诗眼“五角度”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755015" y="1652905"/>
          <a:ext cx="10953115" cy="5227068"/>
        </p:xfrm>
        <a:graphic>
          <a:graphicData uri="http://schemas.openxmlformats.org/drawingml/2006/table">
            <a:tbl>
              <a:tblPr/>
              <a:tblGrid>
                <a:gridCol w="788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5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4592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内容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最能揭示作者情感的字(词),如“愁”“思”“忆”“惊”(这类字直接揭示)和“凉”“冷”“孤”(这类字常常语义双关,一方面指自然界中的凉、冷、孤,另一方面指诗人或主人公的心理感受)。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10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修辞</a:t>
                      </a:r>
                      <a:r>
                        <a:rPr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常常出现在描写句中,且常运用比喻、拟人等修辞手法。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7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词性</a:t>
                      </a:r>
                      <a:r>
                        <a:rPr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这类字(词)以动词和形容词为主,往往具有“多重含义”,以最少的语言表达最丰富的思想的动词往往是“诗眼”,临时改变词性的形容词往往是“诗眼”。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</a:t>
                      </a:r>
                      <a:r>
                        <a:rPr 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结构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最能统领全篇的字(词),全诗或明或暗地围绕该字(词)来写,只是各有侧重。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105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</a:t>
                      </a:r>
                      <a:r>
                        <a:rPr lang="zh-CN"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位置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sz="2400" b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五言诗一般是句中第三个字,七言诗一般是句中第五个字。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1068070"/>
            <a:ext cx="11423650" cy="418274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四、鉴赏诗眼“四步骤”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1.找出诗眼。如果题目中已经给出了诗眼,则此步骤可以省略。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2.解释含义。解释该字(词)在句中的含义。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3.描述景象。展开联想,把该字(词)放入原句中描绘景象,结合诗歌内容简要分析。注意看这个字(词)有没有构成特殊的语法现象,或有没有运用什么修辞手法以及其他表达技巧。如果有这些方面的内容,分析时需要写出来。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4.写出效果。写出该字(词)的表达效果,如突出了怎样的意象特点、构成了怎样的意境、表达了怎样的情感等。</a:t>
            </a:r>
          </a:p>
        </p:txBody>
      </p:sp>
    </p:spTree>
  </p:cSld>
  <p:clrMapOvr>
    <a:masterClrMapping/>
  </p:clrMapOvr>
  <p:transition>
    <p:split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977900"/>
            <a:ext cx="11423650" cy="381635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ct val="100000"/>
              </a:lnSpc>
            </a:pPr>
            <a:r>
              <a:rPr lang="en-US" sz="2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</a:t>
            </a:r>
            <a:r>
              <a:rPr lang="en-US" altLang="zh-CN" sz="28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学习任务3:鉴赏古代诗歌的语言　</a:t>
            </a:r>
            <a:endParaRPr lang="en-US" altLang="zh-CN" sz="2400" b="1" dirty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ctr" latinLnBrk="1">
              <a:lnSpc>
                <a:spcPct val="1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题型1:炼字</a:t>
            </a:r>
          </a:p>
          <a:p>
            <a:pPr algn="l" latinLnBrk="1">
              <a:lnSpc>
                <a:spcPct val="1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一、考法阐释</a:t>
            </a:r>
          </a:p>
          <a:p>
            <a:pPr algn="l" latinLnBrk="1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炼字,即锤炼词语,指作者经过反复琢磨,使用最妥帖、最精确、最生动的词语,来描摹事物或者表情达意。一首诗(词)中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最精练传神的字</a:t>
            </a: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,往往能使诗(词)句生动形象以至于“活”起来。</a:t>
            </a:r>
          </a:p>
          <a:p>
            <a:pPr algn="l" latinLnBrk="1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这样的字通常是一些动词、形容词、数词、量词等。</a:t>
            </a:r>
          </a:p>
          <a:p>
            <a:pPr algn="l" latinLnBrk="1">
              <a:lnSpc>
                <a:spcPct val="100000"/>
              </a:lnSpc>
            </a:pPr>
            <a:r>
              <a:rPr lang="en-US" altLang="zh-CN"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二、典例示范</a:t>
            </a:r>
          </a:p>
          <a:p>
            <a:pPr algn="l" latinLnBrk="1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1.(2020年天津卷)“数声牛上笛”,有人觉得“一声”更佳,你同意吗?请结合诗句说明理由。</a:t>
            </a:r>
          </a:p>
          <a:p>
            <a:pPr algn="l" latinLnBrk="1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2.(2017年山东卷)“江回两崖斗,日隐群峰攒”中的“斗”“攒”两字,生动传神,所写景物特征鲜明,请简要分析。</a:t>
            </a:r>
          </a:p>
          <a:p>
            <a:pPr algn="l" latinLnBrk="1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3.(2016年天津卷)“满目望云山”句中“望”字一作“空”,你认为这两个字用哪个更好?请说明理由。</a:t>
            </a:r>
          </a:p>
          <a:p>
            <a:pPr algn="l" latinLnBrk="1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4.(2015年湖北卷)简要分析第三联中“荒”“瘦”二字的妙处。</a:t>
            </a:r>
            <a:endParaRPr lang="en-US" sz="2400" dirty="0">
              <a:solidFill>
                <a:srgbClr val="000000"/>
              </a:solidFill>
              <a:latin typeface="楷体" panose="02010609060101010101" pitchFamily="34" charset="-122"/>
              <a:ea typeface="楷体" panose="02010609060101010101" pitchFamily="34" charset="-122"/>
              <a:cs typeface="楷体" panose="02010609060101010101" pitchFamily="34" charset="-120"/>
            </a:endParaRPr>
          </a:p>
        </p:txBody>
      </p:sp>
    </p:spTree>
  </p:cSld>
  <p:clrMapOvr>
    <a:masterClrMapping/>
  </p:clrMapOvr>
  <p:transition>
    <p:split dir="in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823595"/>
            <a:ext cx="11423650" cy="442722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 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阅读下面这首唐诗,完成后面的题目。</a:t>
            </a:r>
          </a:p>
          <a:p>
            <a:pPr algn="ctr" latinLnBrk="1">
              <a:lnSpc>
                <a:spcPct val="130000"/>
              </a:lnSpc>
            </a:pPr>
            <a:r>
              <a:rPr sz="2400" b="1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惜　　花</a:t>
            </a:r>
          </a:p>
          <a:p>
            <a:pPr algn="ctr" latinLnBrk="1">
              <a:lnSpc>
                <a:spcPct val="130000"/>
              </a:lnSpc>
            </a:pPr>
            <a:r>
              <a:rPr sz="2400" dirty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34" charset="-120"/>
                <a:sym typeface="+mn-ea"/>
              </a:rPr>
              <a:t>韩</a:t>
            </a:r>
            <a:r>
              <a:rPr lang="en-US" sz="2400" dirty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34" charset="-120"/>
                <a:sym typeface="+mn-ea"/>
              </a:rPr>
              <a:t> </a:t>
            </a:r>
            <a:r>
              <a:rPr sz="2400" dirty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cs typeface="Times New Roman" panose="02020603050405020304" pitchFamily="34" charset="-120"/>
                <a:sym typeface="+mn-ea"/>
              </a:rPr>
              <a:t>偓</a:t>
            </a:r>
          </a:p>
          <a:p>
            <a:pPr algn="ctr" latinLnBrk="1">
              <a:lnSpc>
                <a:spcPct val="130000"/>
              </a:lnSpc>
            </a:pPr>
            <a:r>
              <a:rPr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皱白离情高处切,腻香愁态静中深。眼随片片沿流去,恨满枝枝被雨淋。</a:t>
            </a:r>
          </a:p>
          <a:p>
            <a:pPr algn="ctr" latinLnBrk="1">
              <a:lnSpc>
                <a:spcPct val="130000"/>
              </a:lnSpc>
            </a:pPr>
            <a:r>
              <a:rPr sz="2400" dirty="0">
                <a:solidFill>
                  <a:srgbClr val="000000"/>
                </a:solidFill>
                <a:latin typeface="楷体" panose="02010609060101010101" pitchFamily="34" charset="-122"/>
                <a:ea typeface="楷体" panose="02010609060101010101" pitchFamily="34" charset="-122"/>
                <a:cs typeface="楷体" panose="02010609060101010101" pitchFamily="34" charset="-122"/>
                <a:sym typeface="+mn-ea"/>
              </a:rPr>
              <a:t>总得苔遮犹慰意,若教泥污更伤心。临轩一盏悲春酒,明日池塘是绿阴。</a:t>
            </a:r>
          </a:p>
          <a:p>
            <a:pPr algn="l" latinLnBrk="1">
              <a:lnSpc>
                <a:spcPct val="14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 </a:t>
            </a:r>
            <a:r>
              <a:rPr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全诗围绕“惜”字,唱出了一首春去花落的挽歌。请从内容上加以分析。</a:t>
            </a:r>
          </a:p>
          <a:p>
            <a:pPr algn="l" latinLnBrk="1">
              <a:lnSpc>
                <a:spcPct val="13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    </a:t>
            </a:r>
            <a:r>
              <a:rPr lang="zh-CN" sz="2400" b="1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答案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首联写枝头残花即将凋零,表现了诗人对花的怜惜和同情。颔联写花被雨淋、落花流水的情景,诗人对雨的怨恨和对花朵的同情融于一体。颈联写诗人希望花朵凋零之后有一个较好的结局,表现了诗人对落花的怜惜。尾联写诗人想到明日残红去尽,只有树荫倒映池塘,表达诗人因花已凋尽而产生的悲凉之情。全诗从花残、花落、花落后的遭遇一直写到诗人想象花落尽的情景,紧扣“惜”字反复渲染,反复加深,表达了诗人面对春花消逝的流连、叹惜之情。</a:t>
            </a:r>
          </a:p>
        </p:txBody>
      </p:sp>
      <p:pic>
        <p:nvPicPr>
          <p:cNvPr id="452" name="例3.eps" descr="id:2147513634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462915" y="1059180"/>
            <a:ext cx="513080" cy="236855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988060"/>
            <a:ext cx="11423650" cy="426275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</a:t>
            </a:r>
            <a:r>
              <a:rPr lang="zh-CN" sz="2400" b="1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解析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  <a:sym typeface="+mn-ea"/>
              </a:rPr>
              <a:t>    诗题《惜花》,说明本诗是一首春去花落的挽歌。诗人的笔触首先伸向枝头摇摇欲坠的残花。首联用“皱白”“腻香”指代花朵,给人鲜明的色彩感和形体感。接着,诗篇展示了花被雨淋、落花流水的情景。诗人的目光追随着流水中落花的身影,诗人抬头望见残留在枝上的花朵还在遭受雨无情的摧淋。这满目狼藉的景象,不能不让人满怀怅恨。诗人进一步设想花落后的遭遇:美丽的花瓣散落在地面上,被青苔遮盖,令人稍稍感到宽慰;而如果落花不幸被泥淖所污,则令人伤心。最后,诗人因无法留住春光,悲不自胜,只有临轩凭吊,对酒浇愁,想到明日残红褪尽,只有绿沉沉的树荫映入池塘,即所谓的“绿肥红瘦”。全诗从残花、落花、花落后的遭遇一直写到诗人送花、别花和想象花落尽的情景,逐层展开、推进,用笔精细入微。整个过程中,紧紧扣住一个“惜”字,反复渲染,反复加深,充分展现了诗人面对春花消逝的流连、叹惜之情。</a:t>
            </a:r>
          </a:p>
          <a:p>
            <a:pPr algn="l" latinLnBrk="1">
              <a:lnSpc>
                <a:spcPct val="150000"/>
              </a:lnSpc>
            </a:pPr>
            <a:endParaRPr lang="en-US" altLang="zh-CN" sz="2400" dirty="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  <a:sym typeface="+mn-ea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1068070"/>
            <a:ext cx="11423650" cy="418274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ctr" latinLnBrk="1"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</a:t>
            </a:r>
            <a:r>
              <a:rPr sz="2400" b="1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题型4:语言风格</a:t>
            </a:r>
          </a:p>
          <a:p>
            <a:pPr algn="l" latinLnBrk="1">
              <a:lnSpc>
                <a:spcPct val="150000"/>
              </a:lnSpc>
            </a:pPr>
            <a:r>
              <a:rPr sz="2400" b="1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一、考法阐释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语言风格就是诗(词)人在遣词造句、运用修辞手法等方面所体现出来的,区别于其他诗(词)人的艺术特色,往往与诗(词)人的生活经历、文化素养有关。不同诗(词)人或同一诗(词)人不同时期的不同作品也往往表现出不同风格。古代诗歌的语言风格是多种多样的,常见的语言风格有:平实质朴、清新雅致、飘逸绚丽、婉约含蓄、豪放雄浑、沉郁顿挫、幽默讽刺、慷慨悲壮等。从高考全国卷命题来看,既可以在选择题中考查,又可以在主观题中考查。</a:t>
            </a:r>
          </a:p>
        </p:txBody>
      </p:sp>
    </p:spTree>
  </p:cSld>
  <p:clrMapOvr>
    <a:masterClrMapping/>
  </p:clrMapOvr>
  <p:transition>
    <p:split dir="in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1068070"/>
            <a:ext cx="11423650" cy="418274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sz="2400" b="1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二、典例示范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1.(2021年全国乙卷)这首词的语言特色鲜明,请简要分析。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2.(2019年全国Ⅲ卷)与《酬乐天扬州初逢席上见赠》相比,这几句诗的语言风格有什么不同?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3.(2018年北京卷)清人陈廷焯《白雨斋词话》评论本词的艺术特色说:“龙吟虎啸之中,却有多少和缓。”请谈谈你对上述评论的理解,结合具体词句作简要阐述。</a:t>
            </a:r>
          </a:p>
          <a:p>
            <a:pPr algn="l" latinLnBrk="1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4.(2013年湖北卷)前人评此词,称其“飘逸”。请结合“闻说阆山通阆苑,楼高不见君家”两句作简要赏析。</a:t>
            </a:r>
          </a:p>
        </p:txBody>
      </p:sp>
    </p:spTree>
  </p:cSld>
  <p:clrMapOvr>
    <a:masterClrMapping/>
  </p:clrMapOvr>
  <p:transition>
    <p:split dir="in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FD8772D-3D1C-E748-FE9A-7B336BEEA7A4}"/>
              </a:ext>
            </a:extLst>
          </p:cNvPr>
          <p:cNvSpPr txBox="1"/>
          <p:nvPr/>
        </p:nvSpPr>
        <p:spPr>
          <a:xfrm>
            <a:off x="582706" y="1097280"/>
            <a:ext cx="110265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鹊桥仙</a:t>
            </a:r>
            <a:r>
              <a:rPr lang="en-US" altLang="zh-CN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en-US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赠鹭莺</a:t>
            </a:r>
            <a:endParaRPr lang="zh-CN" altLang="en-US" sz="2400" b="0" i="0" dirty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/>
            <a:r>
              <a:rPr lang="zh-CN" altLang="en-US" sz="2400" b="1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辛弃疾</a:t>
            </a:r>
            <a:endParaRPr lang="zh-CN" altLang="en-US" sz="2400" b="0" i="0" dirty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溪边白鹭，来吾告汝：“溪里鱼儿堪数。主人怜汝汝怜鱼，要物我欣然一处。</a:t>
            </a:r>
          </a:p>
          <a:p>
            <a:pPr algn="l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白沙远浦，青泥别渚，剩有虾跳鳅舞。听君飞去饱时来，看头上风吹一缕。”</a:t>
            </a:r>
            <a:endParaRPr lang="en-US" altLang="zh-CN" sz="2400" b="0" i="0" dirty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/>
            <a:endParaRPr lang="zh-CN" altLang="en-US" sz="2400" b="0" i="0" dirty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/>
            <a:r>
              <a:rPr lang="en-US" altLang="zh-CN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14. </a:t>
            </a:r>
            <a:r>
              <a:rPr lang="zh-CN" altLang="en-US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下列对这首词的理解与赏析，不正确的一项是（</a:t>
            </a:r>
            <a:r>
              <a:rPr lang="en-US" altLang="zh-CN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  <a:endParaRPr lang="zh-CN" altLang="en-US" sz="2400" b="0" i="0" dirty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A.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上阙结尾句“要物我欣然一处”，表达了人与自然和谐共处的美好愿望。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B.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因“溪里鱼儿堪数”，故作者建议鹭莺去虾鳅较多的“远浦”“别渚”。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C.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本词将鹭作为题赠对象，以“汝”“君”相称，营造出轻松亲切的氛围。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D.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词末从听觉和视觉，上分别书写了鹭鹫饱食后心满意足的状态，活灵活现。</a:t>
            </a:r>
          </a:p>
          <a:p>
            <a:pPr algn="l"/>
            <a:r>
              <a:rPr lang="en-US" altLang="zh-CN" sz="2400" b="1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15.</a:t>
            </a:r>
            <a:r>
              <a:rPr lang="zh-CN" altLang="en-US" sz="2400" b="1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这首词的语言特明，请简要分析。（</a:t>
            </a:r>
            <a:r>
              <a:rPr lang="en-US" altLang="zh-CN" sz="2400" b="1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2400" b="1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  <a:endParaRPr lang="zh-CN" altLang="en-US" sz="2400" b="0" i="0" dirty="0">
              <a:solidFill>
                <a:srgbClr val="FF0000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762802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DF03E8C5-0A10-6D11-D185-FB0B6AAC839A}"/>
              </a:ext>
            </a:extLst>
          </p:cNvPr>
          <p:cNvSpPr txBox="1"/>
          <p:nvPr/>
        </p:nvSpPr>
        <p:spPr>
          <a:xfrm>
            <a:off x="344245" y="1108038"/>
            <a:ext cx="11607501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鹊桥仙</a:t>
            </a:r>
            <a:r>
              <a:rPr lang="en-US" altLang="zh-CN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·</a:t>
            </a:r>
            <a:r>
              <a:rPr lang="zh-CN" altLang="en-US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赠鹭莺</a:t>
            </a:r>
            <a:endParaRPr lang="zh-CN" altLang="en-US" sz="2400" b="0" i="0" dirty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/>
            <a:r>
              <a:rPr lang="zh-CN" altLang="en-US" sz="2400" b="1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辛弃疾</a:t>
            </a:r>
            <a:endParaRPr lang="zh-CN" altLang="en-US" sz="2400" b="0" i="0" dirty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溪边白鹭，来吾告汝：“溪里鱼儿堪数。主人怜汝汝怜鱼，要物我欣然一处。</a:t>
            </a:r>
          </a:p>
          <a:p>
            <a:pPr algn="l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白沙远浦，青泥别渚，剩有虾跳鳅舞。听君飞去饱时来，看头上风吹一缕。”</a:t>
            </a:r>
          </a:p>
          <a:p>
            <a:pPr algn="l"/>
            <a:r>
              <a:rPr lang="en-US" altLang="zh-CN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14. </a:t>
            </a:r>
            <a:r>
              <a:rPr lang="zh-CN" altLang="en-US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下列对这首词的理解与赏析，不正确的一项是（</a:t>
            </a:r>
            <a:r>
              <a:rPr lang="en-US" altLang="zh-CN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  <a:endParaRPr lang="zh-CN" altLang="en-US" sz="2400" b="0" i="0" dirty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A.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上阙结尾句“要物我欣然一处”，表达了人与自然和谐共处的美好愿望。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B.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因“溪里鱼儿堪数”，故作者建议鹭莺去虾鳅较多的“远浦”“别渚”。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C.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本词将鹭作为题赠对象，以“汝”“君”相称，营造出轻松亲切的氛围。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D.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词末从听觉和视觉，上分别书写了鹭鹫饱食后心满意足的状态，活灵活现。</a:t>
            </a:r>
          </a:p>
          <a:p>
            <a:pPr algn="l"/>
            <a:r>
              <a:rPr lang="en-US" altLang="zh-CN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15.</a:t>
            </a:r>
            <a:r>
              <a:rPr lang="zh-CN" altLang="en-US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这首词的语言特明，请简要分析。（</a:t>
            </a:r>
            <a:r>
              <a:rPr lang="en-US" altLang="zh-CN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  <a:endParaRPr lang="zh-CN" altLang="en-US" sz="2400" b="0" i="0" dirty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/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答案：</a:t>
            </a:r>
          </a:p>
          <a:p>
            <a:pPr algn="l"/>
            <a: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二</a:t>
            </a:r>
            <a: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b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14. D</a:t>
            </a:r>
            <a:b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</a:br>
            <a: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15.①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使用对话口吻，浅近直白，通俗易懂②语言诙谐风趣，活泼生动。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400787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2B1A187-09F1-2A26-F81E-FE4661336D4A}"/>
              </a:ext>
            </a:extLst>
          </p:cNvPr>
          <p:cNvSpPr txBox="1"/>
          <p:nvPr/>
        </p:nvSpPr>
        <p:spPr>
          <a:xfrm>
            <a:off x="398033" y="1172584"/>
            <a:ext cx="11435379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插田歌（节选）   刘禹锡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冈头花草齐，燕子东西飞。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田塍望如线，白水光参差。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农妇白纻裙，农父绿蓑衣。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齐唱郢中歌，嘤咛如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竹枝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 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14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．下列对本诗的赏析，不正确的一项是（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．诗歌以花鸟发端，通过简练的笔触，勾勒出一幅意趣盎然的美丽画面。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．诗人举目眺望，能看到远处田埂在粼粼的波光中蜿蜒起伏，时隐时现。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C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．诗中写到了农父农妇的衣着，白裙绿水映照绿苗白水，色调分外和谐。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D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．诗的七、八两句通过听觉描写，表现农民们的劳动场面以及愉悦心情。</a:t>
            </a:r>
          </a:p>
          <a:p>
            <a:pPr algn="l"/>
            <a: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15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．与</a:t>
            </a:r>
            <a: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酬乐天扬州初逢席上见赠</a:t>
            </a:r>
            <a: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相比，这几句诗的语言风格有什么不同？（</a:t>
            </a:r>
            <a: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pPr algn="l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 </a:t>
            </a:r>
          </a:p>
          <a:p>
            <a:pPr algn="l"/>
            <a:endParaRPr lang="zh-CN" altLang="en-US" b="0" i="0" dirty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309288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CB7C81CC-545F-B53D-E4FB-4AA3851712EB}"/>
              </a:ext>
            </a:extLst>
          </p:cNvPr>
          <p:cNvSpPr txBox="1"/>
          <p:nvPr/>
        </p:nvSpPr>
        <p:spPr>
          <a:xfrm>
            <a:off x="322729" y="751344"/>
            <a:ext cx="116505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i="0" dirty="0">
                <a:solidFill>
                  <a:srgbClr val="333333"/>
                </a:solidFill>
                <a:effectLst/>
                <a:latin typeface="Helvetica Neue"/>
              </a:rPr>
              <a:t>酬乐天扬州初逢席上见赠</a:t>
            </a:r>
            <a:endParaRPr lang="en-US" altLang="zh-CN" sz="2800" b="1" i="0" dirty="0">
              <a:solidFill>
                <a:srgbClr val="333333"/>
              </a:solidFill>
              <a:effectLst/>
              <a:latin typeface="Helvetica Neue"/>
            </a:endParaRPr>
          </a:p>
          <a:p>
            <a:pPr algn="l"/>
            <a:endParaRPr lang="en-US" altLang="zh-CN" sz="2800" b="1" i="0" dirty="0">
              <a:solidFill>
                <a:srgbClr val="333333"/>
              </a:solidFill>
              <a:effectLst/>
              <a:latin typeface="Helvetica Neue"/>
            </a:endParaRPr>
          </a:p>
          <a:p>
            <a:pPr algn="ctr"/>
            <a:r>
              <a:rPr lang="zh-CN" altLang="en-US" sz="2800" b="0" i="0" dirty="0">
                <a:solidFill>
                  <a:srgbClr val="333333"/>
                </a:solidFill>
                <a:effectLst/>
                <a:latin typeface="Helvetica Neue"/>
              </a:rPr>
              <a:t>巴山楚水凄凉地，二十三年弃置身。</a:t>
            </a:r>
          </a:p>
          <a:p>
            <a:pPr algn="ctr"/>
            <a:r>
              <a:rPr lang="zh-CN" altLang="en-US" sz="2800" b="0" i="0" dirty="0">
                <a:solidFill>
                  <a:srgbClr val="333333"/>
                </a:solidFill>
                <a:effectLst/>
                <a:latin typeface="Helvetica Neue"/>
              </a:rPr>
              <a:t>怀旧空吟</a:t>
            </a:r>
            <a:r>
              <a:rPr lang="zh-CN" altLang="en-US" sz="2800" b="0" i="0" dirty="0">
                <a:solidFill>
                  <a:srgbClr val="FF0000"/>
                </a:solidFill>
                <a:effectLst/>
                <a:latin typeface="Helvetica Neue"/>
              </a:rPr>
              <a:t>闻笛赋</a:t>
            </a:r>
            <a:r>
              <a:rPr lang="zh-CN" altLang="en-US" sz="2800" b="0" i="0" dirty="0">
                <a:solidFill>
                  <a:srgbClr val="333333"/>
                </a:solidFill>
                <a:effectLst/>
                <a:latin typeface="Helvetica Neue"/>
              </a:rPr>
              <a:t>，到乡翻似</a:t>
            </a:r>
            <a:r>
              <a:rPr lang="zh-CN" altLang="en-US" sz="2800" b="0" i="0" dirty="0">
                <a:solidFill>
                  <a:srgbClr val="FF0000"/>
                </a:solidFill>
                <a:effectLst/>
                <a:latin typeface="Helvetica Neue"/>
              </a:rPr>
              <a:t>烂柯人</a:t>
            </a:r>
            <a:r>
              <a:rPr lang="zh-CN" altLang="en-US" sz="2800" b="0" i="0" dirty="0">
                <a:solidFill>
                  <a:srgbClr val="333333"/>
                </a:solidFill>
                <a:effectLst/>
                <a:latin typeface="Helvetica Neue"/>
              </a:rPr>
              <a:t>。</a:t>
            </a:r>
          </a:p>
          <a:p>
            <a:pPr algn="ctr"/>
            <a:r>
              <a:rPr lang="zh-CN" altLang="en-US" sz="2800" b="0" i="0" dirty="0">
                <a:solidFill>
                  <a:srgbClr val="333333"/>
                </a:solidFill>
                <a:effectLst/>
                <a:latin typeface="Helvetica Neue"/>
              </a:rPr>
              <a:t>沉舟侧畔千帆过，病树前头万木春。</a:t>
            </a:r>
          </a:p>
          <a:p>
            <a:pPr algn="ctr"/>
            <a:r>
              <a:rPr lang="zh-CN" altLang="en-US" sz="2800" b="0" i="0" dirty="0">
                <a:solidFill>
                  <a:srgbClr val="333333"/>
                </a:solidFill>
                <a:effectLst/>
                <a:latin typeface="Helvetica Neue"/>
              </a:rPr>
              <a:t>今日听君歌一曲，暂凭杯酒长精神。</a:t>
            </a:r>
            <a:r>
              <a:rPr lang="zh-CN" altLang="en-US" sz="2800" b="0" i="0" baseline="30000" dirty="0">
                <a:solidFill>
                  <a:srgbClr val="3366CC"/>
                </a:solidFill>
                <a:effectLst/>
                <a:latin typeface="Helvetica Neue"/>
              </a:rPr>
              <a:t> </a:t>
            </a:r>
            <a:endParaRPr lang="zh-CN" altLang="en-US" sz="2800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ED60040-7BFE-F6E4-86B9-4B8598B33304}"/>
              </a:ext>
            </a:extLst>
          </p:cNvPr>
          <p:cNvSpPr txBox="1"/>
          <p:nvPr/>
        </p:nvSpPr>
        <p:spPr>
          <a:xfrm>
            <a:off x="480508" y="3700631"/>
            <a:ext cx="1123098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0" i="0" dirty="0">
                <a:solidFill>
                  <a:srgbClr val="333333"/>
                </a:solidFill>
                <a:effectLst/>
                <a:latin typeface="Helvetica Neue"/>
              </a:rPr>
              <a:t>怀旧：怀念故友。吟：吟唱。闻笛赋：指西晋</a:t>
            </a:r>
            <a:r>
              <a:rPr lang="zh-CN" altLang="en-US" sz="2800" b="0" i="0" u="none" strike="noStrike" dirty="0">
                <a:solidFill>
                  <a:srgbClr val="136EC2"/>
                </a:solidFill>
                <a:effectLst/>
                <a:latin typeface="Helvetica Neue"/>
                <a:hlinkClick r:id="rId2"/>
              </a:rPr>
              <a:t>向秀</a:t>
            </a:r>
            <a:r>
              <a:rPr lang="zh-CN" altLang="en-US" sz="2800" b="0" i="0" dirty="0">
                <a:solidFill>
                  <a:srgbClr val="333333"/>
                </a:solidFill>
                <a:effectLst/>
                <a:latin typeface="Helvetica Neue"/>
              </a:rPr>
              <a:t>的</a:t>
            </a:r>
            <a:r>
              <a:rPr lang="en-US" altLang="zh-CN" sz="2800" b="0" i="0" dirty="0">
                <a:solidFill>
                  <a:srgbClr val="333333"/>
                </a:solidFill>
                <a:effectLst/>
                <a:latin typeface="Helvetica Neue"/>
              </a:rPr>
              <a:t>《</a:t>
            </a:r>
            <a:r>
              <a:rPr lang="zh-CN" altLang="en-US" sz="2800" b="0" i="0" u="none" strike="noStrike" dirty="0">
                <a:solidFill>
                  <a:srgbClr val="136EC2"/>
                </a:solidFill>
                <a:effectLst/>
                <a:latin typeface="Helvetica Neue"/>
                <a:hlinkClick r:id="rId3"/>
              </a:rPr>
              <a:t>思旧赋</a:t>
            </a:r>
            <a:r>
              <a:rPr lang="en-US" altLang="zh-CN" sz="2800" b="0" i="0" dirty="0">
                <a:solidFill>
                  <a:srgbClr val="333333"/>
                </a:solidFill>
                <a:effectLst/>
                <a:latin typeface="Helvetica Neue"/>
              </a:rPr>
              <a:t>》</a:t>
            </a:r>
            <a:r>
              <a:rPr lang="zh-CN" altLang="en-US" sz="2800" b="0" i="0" dirty="0">
                <a:solidFill>
                  <a:srgbClr val="333333"/>
                </a:solidFill>
                <a:effectLst/>
                <a:latin typeface="Helvetica Neue"/>
              </a:rPr>
              <a:t>。三国曹魏末年，向秀的朋友</a:t>
            </a:r>
            <a:r>
              <a:rPr lang="zh-CN" altLang="en-US" sz="2800" b="0" i="0" u="none" strike="noStrike" dirty="0">
                <a:solidFill>
                  <a:srgbClr val="136EC2"/>
                </a:solidFill>
                <a:effectLst/>
                <a:latin typeface="Helvetica Neue"/>
                <a:hlinkClick r:id="rId4"/>
              </a:rPr>
              <a:t>嵇康</a:t>
            </a:r>
            <a:r>
              <a:rPr lang="zh-CN" altLang="en-US" sz="2800" b="0" i="0" dirty="0">
                <a:solidFill>
                  <a:srgbClr val="333333"/>
                </a:solidFill>
                <a:effectLst/>
                <a:latin typeface="Helvetica Neue"/>
              </a:rPr>
              <a:t> 、吕安因不满司马氏篡权而被杀害。后来，向秀经过嵇康、吕安的旧居，听到邻人吹笛，不禁悲从中来，于是作</a:t>
            </a:r>
            <a:r>
              <a:rPr lang="en-US" altLang="zh-CN" sz="2800" b="0" i="0" dirty="0">
                <a:solidFill>
                  <a:srgbClr val="333333"/>
                </a:solidFill>
                <a:effectLst/>
                <a:latin typeface="Helvetica Neue"/>
              </a:rPr>
              <a:t>《</a:t>
            </a:r>
            <a:r>
              <a:rPr lang="zh-CN" altLang="en-US" sz="2800" b="0" i="0" dirty="0">
                <a:solidFill>
                  <a:srgbClr val="333333"/>
                </a:solidFill>
                <a:effectLst/>
                <a:latin typeface="Helvetica Neue"/>
              </a:rPr>
              <a:t>思旧赋</a:t>
            </a:r>
            <a:r>
              <a:rPr lang="en-US" altLang="zh-CN" sz="2800" b="0" i="0" dirty="0">
                <a:solidFill>
                  <a:srgbClr val="333333"/>
                </a:solidFill>
                <a:effectLst/>
                <a:latin typeface="Helvetica Neue"/>
              </a:rPr>
              <a:t>》</a:t>
            </a:r>
            <a:r>
              <a:rPr lang="zh-CN" altLang="en-US" sz="2800" b="0" i="0" dirty="0">
                <a:solidFill>
                  <a:srgbClr val="333333"/>
                </a:solidFill>
                <a:effectLst/>
                <a:latin typeface="Helvetica Neue"/>
              </a:rPr>
              <a:t>。 序文中说：自己经过嵇康旧居，因写此赋追念他。刘禹锡借用这个典故怀念已死去的</a:t>
            </a:r>
            <a:r>
              <a:rPr lang="zh-CN" altLang="en-US" sz="2800" b="0" i="0" u="none" strike="noStrike" dirty="0">
                <a:solidFill>
                  <a:srgbClr val="136EC2"/>
                </a:solidFill>
                <a:effectLst/>
                <a:latin typeface="Helvetica Neue"/>
                <a:hlinkClick r:id="rId5"/>
              </a:rPr>
              <a:t>王叔文</a:t>
            </a:r>
            <a:r>
              <a:rPr lang="zh-CN" altLang="en-US" sz="2800" b="0" i="0" dirty="0">
                <a:solidFill>
                  <a:srgbClr val="333333"/>
                </a:solidFill>
                <a:effectLst/>
                <a:latin typeface="Helvetica Neue"/>
              </a:rPr>
              <a:t>、</a:t>
            </a:r>
            <a:r>
              <a:rPr lang="zh-CN" altLang="en-US" sz="2800" b="0" i="0" u="none" strike="noStrike" dirty="0">
                <a:solidFill>
                  <a:srgbClr val="136EC2"/>
                </a:solidFill>
                <a:effectLst/>
                <a:latin typeface="Helvetica Neue"/>
                <a:hlinkClick r:id="rId6"/>
              </a:rPr>
              <a:t>柳宗元</a:t>
            </a:r>
            <a:r>
              <a:rPr lang="zh-CN" altLang="en-US" sz="2800" b="0" i="0" dirty="0">
                <a:solidFill>
                  <a:srgbClr val="333333"/>
                </a:solidFill>
                <a:effectLst/>
                <a:latin typeface="Helvetica Neue"/>
              </a:rPr>
              <a:t>等人。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131252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E33AC795-5C9D-48C1-A7E8-02EA1B10448C}"/>
              </a:ext>
            </a:extLst>
          </p:cNvPr>
          <p:cNvSpPr txBox="1"/>
          <p:nvPr/>
        </p:nvSpPr>
        <p:spPr>
          <a:xfrm>
            <a:off x="236668" y="139849"/>
            <a:ext cx="1171507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插田歌（节选）   刘禹锡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冈头花草齐，燕子东西飞。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田塍望如线，白水光参差。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农妇白纻裙，农父绿蓑衣。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齐唱郢中歌，嘤咛如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竹枝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 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14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．下列对本诗的赏析，不正确的一项是（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A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．诗歌以花鸟发端，通过简练的笔触，勾勒出一幅意趣盎然的美丽画面。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B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．诗人举目眺望，能看到远处田埂在粼粼的波光中蜿蜒起伏，时隐时现。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C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．诗中写到了农父农妇的衣着，白裙绿水映照绿苗白水，色调分外和谐。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D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．诗的七、八两句通过听觉描写，表现农民们的劳动场面以及愉悦心情。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15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．与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酬乐天扬州初逢席上见赠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相比，这几句诗的语言风格有什么不同？（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pPr algn="l"/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答案：</a:t>
            </a:r>
          </a:p>
          <a:p>
            <a:pPr algn="l"/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（二）</a:t>
            </a:r>
          </a:p>
          <a:p>
            <a:pPr algn="l"/>
            <a: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14.B</a:t>
            </a:r>
          </a:p>
          <a:p>
            <a:pPr algn="l"/>
            <a: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15.①《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酬乐天扬州初逢席上见赠</a:t>
            </a:r>
            <a: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对仗工稳，用典精当，语言雅丽平整；②这几句诗则采用了民歌俚曲的表现手法描写田野风光和劳动场景，语言通俗浅显，清新流畅。</a:t>
            </a:r>
          </a:p>
        </p:txBody>
      </p:sp>
    </p:spTree>
    <p:extLst>
      <p:ext uri="{BB962C8B-B14F-4D97-AF65-F5344CB8AC3E}">
        <p14:creationId xmlns:p14="http://schemas.microsoft.com/office/powerpoint/2010/main" val="41649147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775335"/>
            <a:ext cx="11423650" cy="447548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</a:t>
            </a:r>
            <a:r>
              <a:rPr sz="2400" b="1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三、鉴赏语言风格“三角度”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708660" y="1323975"/>
          <a:ext cx="11012170" cy="5224780"/>
        </p:xfrm>
        <a:graphic>
          <a:graphicData uri="http://schemas.openxmlformats.org/drawingml/2006/table">
            <a:tbl>
              <a:tblPr/>
              <a:tblGrid>
                <a:gridCol w="575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50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74900"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zh-CN" sz="2400" dirty="0">
                          <a:latin typeface="Times New Roman" panose="02020603050405020304" pitchFamily="34" charset="0"/>
                          <a:ea typeface="微软雅黑" panose="020B0503020204020204" charset="-122"/>
                        </a:rPr>
                        <a:t>从特殊字词切入 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①从字词的功能着手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3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名词、动词、形容词这三类最为常见的词语,是构建诗歌语言风格的主要支撑。如王维《山居秋暝》:“空山新雨后,天气晚来秋。明月松间照,清泉石上流。竹喧归浣女,莲动下渔舟。随意春芳歇,王孙自可留。”诗中出现了“空”“新”“明”“清”等形容词,营造了一种清新、灵动的氛围,给读者纯净、淡雅之感。这体现出王维“诗中有画”的创作特点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988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②从字词的色彩、味道着手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3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字词的色彩指在具体的诗歌语境中,字词所体现出来的褒贬、雅俗等意义。字词的味道指个别字词在诗歌中所具有的固定特征。如杜甫《登高》:“风急天高猿啸哀,渚清沙白鸟飞回。无边落木萧萧下,不尽长江滚滚来。万里悲秋常作客,百年多病独登台。艰难苦恨繁霜鬓,潦倒新停浊酒杯。”在这首诗中,“萧萧”一词带有明显的“悲凉”味道,而“独”又将这种情感升华到了一个新的高度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A7AE8D8-A554-A101-039C-F03C6B1AD9F1}"/>
              </a:ext>
            </a:extLst>
          </p:cNvPr>
          <p:cNvSpPr txBox="1"/>
          <p:nvPr/>
        </p:nvSpPr>
        <p:spPr>
          <a:xfrm>
            <a:off x="372931" y="796066"/>
            <a:ext cx="11446137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阅读下面的唐诗，回答问题。（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早上五盘岭</a:t>
            </a:r>
            <a:r>
              <a:rPr lang="zh-CN" altLang="en-US" sz="2400" b="0" i="0" baseline="3000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endParaRPr lang="zh-CN" altLang="en-US" sz="2400" b="0" i="0" dirty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岑参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平旦驱驷马，旷然出五盘</a:t>
            </a:r>
            <a:r>
              <a:rPr lang="zh-CN" altLang="en-US" sz="2400" b="0" i="0" baseline="3000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江回两崖斗，日隐群峰攒。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苍翠烟景曙，森沉云树寒。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松疏露孤驿，花密藏回滩。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栈道溪雨滑，畬田原草干。</a:t>
            </a:r>
          </a:p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此行为知己，不觉蜀道难。</a:t>
            </a:r>
          </a:p>
          <a:p>
            <a:pPr algn="l"/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【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注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】①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五盘岭：川陕交界处峻岭、其山道曲折盘旋，故名。 ②出五盘：攀越五盘山道登上山峰。</a:t>
            </a:r>
          </a:p>
          <a:p>
            <a:pPr algn="l"/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）“江回两崖斗，日隐群峰攒”中的“斗”“攒”两字，生动传神，所写景物特征鲜明，请作简要分析。（</a:t>
            </a:r>
            <a: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pPr algn="l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）蜀道历来以艰险著称，为什么诗人却说“不觉蜀道难”？请结合全诗，谈谈你的理解．（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116003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796925"/>
            <a:ext cx="11423650" cy="445389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续表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90880" y="1345565"/>
          <a:ext cx="11204575" cy="5306060"/>
        </p:xfrm>
        <a:graphic>
          <a:graphicData uri="http://schemas.openxmlformats.org/drawingml/2006/table">
            <a:tbl>
              <a:tblPr/>
              <a:tblGrid>
                <a:gridCol w="1271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07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31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81200"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zh-CN" sz="2400" dirty="0">
                          <a:latin typeface="Times New Roman" panose="02020603050405020304" pitchFamily="34" charset="0"/>
                          <a:ea typeface="微软雅黑" panose="020B0503020204020204" charset="-122"/>
                          <a:sym typeface="+mn-ea"/>
                        </a:rPr>
                        <a:t>从特殊字词切入 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③从字</a:t>
                      </a:r>
                    </a:p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词的韵</a:t>
                      </a:r>
                    </a:p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律、音</a:t>
                      </a:r>
                    </a:p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节着手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3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　　诗歌的韵律是诗(词)人内心情感的直观表达。</a:t>
                      </a:r>
                    </a:p>
                    <a:p>
                      <a:pPr indent="0">
                        <a:lnSpc>
                          <a:spcPct val="130000"/>
                        </a:lnSpc>
                        <a:buNone/>
                      </a:pPr>
                      <a:r>
                        <a:rPr lang="en-US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       </a:t>
                      </a: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如李清照《声声慢》:“寻寻觅觅,冷冷清清,凄凄惨惨戚戚。”叠字的使用不但增强了韵律感,也营造了一种清冷悲凉的氛围,展现出凄切哀伤的语言风格。</a:t>
                      </a: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4860"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 </a:t>
                      </a:r>
                      <a:r>
                        <a:rPr lang="zh-CN" sz="2400" b="0" dirty="0"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从表达技巧切入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0" algn="l">
                        <a:lnSpc>
                          <a:spcPct val="130000"/>
                        </a:lnSpc>
                        <a:buNone/>
                      </a:pPr>
                      <a:r>
                        <a:rPr lang="zh-CN" sz="2400" dirty="0">
                          <a:latin typeface="Times New Roman" panose="02020603050405020304" pitchFamily="34" charset="0"/>
                          <a:ea typeface="微软雅黑" panose="020B0503020204020204" charset="-122"/>
                        </a:rPr>
                        <a:t>　　为了增强诗歌的艺术特色,诗(词)人往往会运用表达技巧,特别是修辞手法。其中,比喻、拟人和夸张的修辞手法最为常见。</a:t>
                      </a:r>
                    </a:p>
                    <a:p>
                      <a:pPr indent="0" algn="l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400" dirty="0">
                          <a:latin typeface="Times New Roman" panose="02020603050405020304" pitchFamily="34" charset="0"/>
                          <a:ea typeface="微软雅黑" panose="020B0503020204020204" charset="-122"/>
                        </a:rPr>
                        <a:t>         </a:t>
                      </a:r>
                      <a:r>
                        <a:rPr lang="zh-CN" sz="2400" dirty="0">
                          <a:latin typeface="Times New Roman" panose="02020603050405020304" pitchFamily="34" charset="0"/>
                          <a:ea typeface="微软雅黑" panose="020B0503020204020204" charset="-122"/>
                        </a:rPr>
                        <a:t>比如,王观《卜算子·送鲍浩然之浙东》中“水是眼波横,山是眉峰聚”两句,巧妙地运用了比喻的修辞手法,写出了水的清澈和山的肃穆。再如,李白《望庐山瀑布》中“飞流直下三千尺,疑是银河落九天”两句,运用夸张的修辞手法,让读者宛若目睹了瀑布的恢宏气势,一股豪迈飘逸之风从字里行间自然地体现出来。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931545"/>
            <a:ext cx="11423650" cy="431927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续表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90880" y="1555750"/>
          <a:ext cx="11012170" cy="3070225"/>
        </p:xfrm>
        <a:graphic>
          <a:graphicData uri="http://schemas.openxmlformats.org/drawingml/2006/table">
            <a:tbl>
              <a:tblPr/>
              <a:tblGrid>
                <a:gridCol w="694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18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70225"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buNone/>
                      </a:pPr>
                      <a:r>
                        <a:rPr lang="zh-CN" sz="2400" dirty="0">
                          <a:latin typeface="Times New Roman" panose="02020603050405020304" pitchFamily="34" charset="0"/>
                          <a:ea typeface="微软雅黑" panose="020B0503020204020204" charset="-122"/>
                          <a:sym typeface="+mn-ea"/>
                        </a:rPr>
                        <a:t>从典型意象切入 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30000"/>
                        </a:lnSpc>
                        <a:buNone/>
                      </a:pPr>
                      <a:r>
                        <a:rPr lang="zh-CN" sz="2400" dirty="0">
                          <a:latin typeface="Times New Roman" panose="02020603050405020304" pitchFamily="34" charset="0"/>
                          <a:ea typeface="微软雅黑" panose="020B0503020204020204" charset="-122"/>
                        </a:rPr>
                        <a:t>　　意象承载了诗(词)人深厚的情感,所以在对意象的使用上,诗(词)人往往是有选择性的。这里所说的“有选择性”,是指诗(词)人往往选择与自身的写作风格相关的典型意象。</a:t>
                      </a:r>
                    </a:p>
                    <a:p>
                      <a:pPr indent="0">
                        <a:lnSpc>
                          <a:spcPct val="130000"/>
                        </a:lnSpc>
                        <a:buNone/>
                      </a:pPr>
                      <a:r>
                        <a:rPr lang="en-US" altLang="zh-CN" sz="2400" dirty="0">
                          <a:latin typeface="Times New Roman" panose="02020603050405020304" pitchFamily="34" charset="0"/>
                          <a:ea typeface="微软雅黑" panose="020B0503020204020204" charset="-122"/>
                        </a:rPr>
                        <a:t>        </a:t>
                      </a:r>
                      <a:r>
                        <a:rPr lang="zh-CN" sz="2400" dirty="0">
                          <a:latin typeface="Times New Roman" panose="02020603050405020304" pitchFamily="34" charset="0"/>
                          <a:ea typeface="微软雅黑" panose="020B0503020204020204" charset="-122"/>
                        </a:rPr>
                        <a:t>比如,王维笔下的“云、月、鸟”已经成为他的写作标志。他笔下的“云”,有白云、暮云、浮云、春云、黄云、归云等,如“唯应见白云”“坐看云起时”,纵横交织,形成了王维诗清新淡雅的语言风格。</a:t>
                      </a:r>
                      <a:endParaRPr sz="2400" b="0" dirty="0"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split dir="in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1737360"/>
            <a:ext cx="11423650" cy="2590165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r>
              <a:rPr lang="zh-CN" altLang="en-US" sz="2400" b="1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四、鉴赏语言风格“三步骤”</a:t>
            </a: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1.明特色:用一两个词准确点明语言特色。</a:t>
            </a: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2.列例证:用诗中有关语句具体分析这种特色。</a:t>
            </a: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3.析作用:指出表现了诗人怎样的感情。</a:t>
            </a: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</p:txBody>
      </p:sp>
    </p:spTree>
  </p:cSld>
  <p:clrMapOvr>
    <a:masterClrMapping/>
  </p:clrMapOvr>
  <p:transition>
    <p:split dir="in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M_5_BD.8_1#3c69094c5?vbadefaultcenterpage=1&amp;parentnodeid=237341358"/>
          <p:cNvSpPr/>
          <p:nvPr/>
        </p:nvSpPr>
        <p:spPr>
          <a:xfrm>
            <a:off x="384175" y="1245235"/>
            <a:ext cx="11423650" cy="4005580"/>
          </a:xfrm>
          <a:prstGeom prst="rect">
            <a:avLst/>
          </a:prstGeom>
          <a:noFill/>
        </p:spPr>
        <p:txBody>
          <a:bodyPr wrap="square" lIns="0" tIns="0" rIns="0" bIns="0" rtlCol="0" anchor="t"/>
          <a:lstStyle/>
          <a:p>
            <a:pPr algn="l" latinLnBrk="1">
              <a:lnSpc>
                <a:spcPct val="150000"/>
              </a:lnSpc>
            </a:pPr>
            <a:endParaRPr lang="zh-CN" altLang="en-US" sz="2400" dirty="0">
              <a:solidFill>
                <a:schemeClr val="tx1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zh-CN" altLang="en-US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(2021年全国乙卷)(材料见学习任务1例2)这首词的语言特色鲜明,请简要分析。</a:t>
            </a: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solidFill>
                  <a:schemeClr val="tx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答案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①本词语言多用口语,风格亲切自然,通俗易懂;②语言诙谐风趣,活泼生动。</a:t>
            </a:r>
          </a:p>
          <a:p>
            <a:pPr algn="l" latinLnBrk="1">
              <a:lnSpc>
                <a:spcPct val="150000"/>
              </a:lnSpc>
            </a:pP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    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解析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    作答时要抓住本词的重点语句,由“来吾告汝”“主人怜汝汝怜鱼,要物我欣然一处”“白沙远浦,青泥别渚”“虾跳鳅舞”可知,本词清新明快,通俗易懂。开篇对话式的描写,营造出一种轻松亲切的氛围。词人采用了很多口语化的语言,如“鱼儿”“堪数”“剩有”“来”等,这些不加雕饰的口语的运用,使语言清新自然。</a:t>
            </a:r>
          </a:p>
        </p:txBody>
      </p:sp>
      <p:pic>
        <p:nvPicPr>
          <p:cNvPr id="457" name="例4.eps" descr="id:2147513657;FounderCES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384175" y="2009140"/>
            <a:ext cx="572135" cy="264160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plit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B5BB895A-D674-2C4F-5713-03EFCB0467B7}"/>
              </a:ext>
            </a:extLst>
          </p:cNvPr>
          <p:cNvSpPr txBox="1"/>
          <p:nvPr/>
        </p:nvSpPr>
        <p:spPr>
          <a:xfrm>
            <a:off x="216946" y="302359"/>
            <a:ext cx="1175810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阅读下面的唐诗，回答问题。（</a:t>
            </a:r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pPr algn="ctr"/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早上五盘岭</a:t>
            </a:r>
            <a:r>
              <a:rPr lang="zh-CN" altLang="en-US" b="0" i="0" baseline="3000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①</a:t>
            </a:r>
            <a:endParaRPr lang="zh-CN" altLang="en-US" b="0" i="0" dirty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ctr"/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岑参</a:t>
            </a:r>
          </a:p>
          <a:p>
            <a:pPr algn="ctr"/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平旦驱驷马，旷然出五盘</a:t>
            </a:r>
            <a:r>
              <a:rPr lang="zh-CN" altLang="en-US" b="0" i="0" baseline="3000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②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</a:p>
          <a:p>
            <a:pPr algn="ctr"/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江回两崖斗，日隐群峰攒。</a:t>
            </a:r>
          </a:p>
          <a:p>
            <a:pPr algn="ctr"/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苍翠烟景曙，森沉云树寒。</a:t>
            </a:r>
          </a:p>
          <a:p>
            <a:pPr algn="ctr"/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松疏露孤驿，花密藏回滩。</a:t>
            </a:r>
          </a:p>
          <a:p>
            <a:pPr algn="ctr"/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栈道溪雨滑，畬田原草干。</a:t>
            </a:r>
          </a:p>
          <a:p>
            <a:pPr algn="ctr"/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此行为知己，不觉蜀道难。</a:t>
            </a:r>
          </a:p>
          <a:p>
            <a:pPr algn="l"/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【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注</a:t>
            </a:r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】①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五盘岭：川陕交界处峻岭、其山道曲折盘旋，故名。 ②出五盘：攀越五盘山道登上山峰。</a:t>
            </a:r>
          </a:p>
          <a:p>
            <a:pPr algn="l"/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）“江回两崖斗，日隐群峰攒”中的“斗”“攒”两字，生动传神，所写景物特征鲜明，请作简要分析。（</a:t>
            </a:r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pPr algn="l"/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）蜀道历来以艰险著称，为什么诗人却说“不觉蜀道难”？请结合全诗，谈谈你的理解．（</a:t>
            </a:r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pPr algn="l"/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【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答案</a:t>
            </a:r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】</a:t>
            </a:r>
          </a:p>
          <a:p>
            <a:pPr algn="l"/>
            <a:r>
              <a:rPr lang="zh-CN" altLang="en-US" sz="28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8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）①“斗”字，描写了两岸崖石耸峙欲错，犹如两兽相斗，凸显了江崖陡峭、峥嵘之势。②“攒”字，描写群峰相连，层次莫辨，仿佛聚在一起，刻画了峰峦密集、重叠之态。</a:t>
            </a:r>
          </a:p>
          <a:p>
            <a:pPr algn="l"/>
            <a:r>
              <a:rPr lang="zh-CN" altLang="en-US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 ①诗人入蜀是为报知己，为平蜀乱，虽然途中山峦重叠、险滩暗藏，但不觉艰险。②诗人登上山顶后，心旷神怡，因此所观之景虽奇险但他感觉富有情趣。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82803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65A7C67-6D48-D281-3731-7F5DAE600773}"/>
              </a:ext>
            </a:extLst>
          </p:cNvPr>
          <p:cNvSpPr txBox="1"/>
          <p:nvPr/>
        </p:nvSpPr>
        <p:spPr>
          <a:xfrm>
            <a:off x="161365" y="1021976"/>
            <a:ext cx="1184416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阅读下面的诗，按要求作答。（</a:t>
            </a:r>
            <a:r>
              <a:rPr lang="en-US" altLang="zh-CN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r>
              <a:rPr lang="zh-CN" altLang="en-US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pPr algn="ctr"/>
            <a:r>
              <a:rPr lang="zh-CN" altLang="en-US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登裴秀才迪小台     </a:t>
            </a:r>
          </a:p>
          <a:p>
            <a:pPr algn="ctr"/>
            <a:r>
              <a:rPr lang="en-US" altLang="zh-CN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【</a:t>
            </a:r>
            <a:r>
              <a:rPr lang="zh-CN" altLang="en-US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唐</a:t>
            </a:r>
            <a:r>
              <a:rPr lang="en-US" altLang="zh-CN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】</a:t>
            </a:r>
            <a:r>
              <a:rPr lang="zh-CN" altLang="en-US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王维</a:t>
            </a:r>
          </a:p>
          <a:p>
            <a:pPr algn="ctr"/>
            <a:r>
              <a:rPr lang="zh-CN" altLang="en-US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端居不出户，满目望云山。</a:t>
            </a:r>
          </a:p>
          <a:p>
            <a:pPr algn="ctr"/>
            <a:r>
              <a:rPr lang="zh-CN" altLang="en-US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落日鸟边下，秋原人外闲。</a:t>
            </a:r>
          </a:p>
          <a:p>
            <a:pPr algn="ctr"/>
            <a:r>
              <a:rPr lang="zh-CN" altLang="en-US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遥知远林际，不见此檐间。</a:t>
            </a:r>
          </a:p>
          <a:p>
            <a:pPr algn="ctr"/>
            <a:r>
              <a:rPr lang="zh-CN" altLang="en-US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好客多乘月，应门莫上关。</a:t>
            </a:r>
          </a:p>
          <a:p>
            <a:pPr algn="r"/>
            <a:r>
              <a:rPr lang="zh-CN" altLang="en-US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                     （选自</a:t>
            </a:r>
            <a:r>
              <a:rPr lang="en-US" altLang="zh-CN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全唐诗</a:t>
            </a:r>
            <a:r>
              <a:rPr lang="en-US" altLang="zh-CN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</a:p>
          <a:p>
            <a:pPr algn="l"/>
            <a:r>
              <a:rPr lang="zh-CN" altLang="en-US" sz="28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8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）“满目望云山”句中“望”字一作“空”，你认为这两个字用哪个更好？请说明理由。（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8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pPr algn="l"/>
            <a:r>
              <a:rPr lang="zh-CN" altLang="en-US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）请结合诗句说明颔联采用了哪些表现手法。（</a:t>
            </a:r>
            <a:r>
              <a:rPr lang="en-US" altLang="zh-CN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pPr algn="l"/>
            <a:r>
              <a:rPr lang="zh-CN" altLang="en-US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）你如何理解诗中的“闲”字？（</a:t>
            </a:r>
            <a:r>
              <a:rPr lang="en-US" altLang="zh-CN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2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6788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1C636049-946D-F4BE-C526-4C4A0FE0215E}"/>
              </a:ext>
            </a:extLst>
          </p:cNvPr>
          <p:cNvSpPr txBox="1"/>
          <p:nvPr/>
        </p:nvSpPr>
        <p:spPr>
          <a:xfrm>
            <a:off x="268941" y="559398"/>
            <a:ext cx="1168280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阅读下面的诗，按要求作答。（</a:t>
            </a:r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pPr algn="ctr"/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登裴秀才迪小台     </a:t>
            </a:r>
          </a:p>
          <a:p>
            <a:pPr algn="ctr"/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【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唐</a:t>
            </a:r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】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王维</a:t>
            </a:r>
          </a:p>
          <a:p>
            <a:pPr algn="ctr"/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端居不出户，满目望云山。</a:t>
            </a:r>
          </a:p>
          <a:p>
            <a:pPr algn="ctr"/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落日鸟边下，秋原人外闲。</a:t>
            </a:r>
          </a:p>
          <a:p>
            <a:pPr algn="ctr"/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遥知远林际，不见此檐间。</a:t>
            </a:r>
          </a:p>
          <a:p>
            <a:pPr algn="ctr"/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好客多乘月，应门莫上关。</a:t>
            </a:r>
          </a:p>
          <a:p>
            <a:pPr algn="r"/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                     （选自</a:t>
            </a:r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全唐诗</a:t>
            </a:r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</a:p>
          <a:p>
            <a:pPr algn="l"/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）“满目望云山”句中“望”字一作“空”，你认为这两个字用哪个更好？请说明理由。（</a:t>
            </a:r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pPr algn="l"/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）请结合诗句说明颔联采用了哪些表现手法。（</a:t>
            </a:r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pPr algn="l"/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）你如何理解诗中的“闲”字？（</a:t>
            </a:r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</a:p>
          <a:p>
            <a:pPr algn="l"/>
            <a:r>
              <a:rPr lang="en-US" altLang="zh-CN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【</a:t>
            </a:r>
            <a:r>
              <a:rPr lang="zh-CN" altLang="en-US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答案</a:t>
            </a:r>
            <a:r>
              <a:rPr lang="en-US" altLang="zh-CN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】</a:t>
            </a:r>
          </a:p>
          <a:p>
            <a:pPr algn="l"/>
            <a:r>
              <a:rPr lang="zh-CN" altLang="en-US" sz="2400" b="1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1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400" b="1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）“望”字更好，承上启下，照应标题中的“登”，同时引起下文所见之景。（答“空”字说明理由也可给分）</a:t>
            </a:r>
          </a:p>
          <a:p>
            <a:pPr algn="l"/>
            <a:r>
              <a:rPr lang="zh-CN" altLang="en-US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）借景抒情，借幽静之景抒发闲适之情，动静结合，前句动静、后句静景，构成一幅动静结合的画面。映衬，落日、鸟和人相互映衬，表达现实之情。</a:t>
            </a:r>
          </a:p>
          <a:p>
            <a:pPr algn="l"/>
            <a:r>
              <a:rPr lang="zh-CN" altLang="en-US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2400" b="1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）“闲”既是环境的的“宁静”之境，又是一种“闲适”之情，“人外”应是“世外”之意，“闲”勾勒出“小台”的“宁静”景物特征，有表达了诗人远离世间的喧嚣的“闲适”之情。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93697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58BED241-77CA-4B15-29F6-08A264FBBFEC}"/>
              </a:ext>
            </a:extLst>
          </p:cNvPr>
          <p:cNvSpPr txBox="1"/>
          <p:nvPr/>
        </p:nvSpPr>
        <p:spPr>
          <a:xfrm>
            <a:off x="623943" y="268941"/>
            <a:ext cx="1129553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（湖北卷）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14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．阅读下面这首宋诗，然后回答问题。（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  <a:br>
              <a:rPr lang="zh-CN" altLang="en-US" sz="2400" dirty="0"/>
            </a:br>
            <a:br>
              <a:rPr lang="zh-CN" altLang="en-US" sz="2400" dirty="0"/>
            </a:b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劳停驿 欧阳修</a:t>
            </a:r>
            <a:br>
              <a:rPr lang="zh-CN" altLang="en-US" sz="2400" dirty="0"/>
            </a:br>
            <a:br>
              <a:rPr lang="zh-CN" altLang="en-US" sz="2400" dirty="0"/>
            </a:b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孤舟转山曲，豁尔见平川。</a:t>
            </a:r>
            <a:br>
              <a:rPr lang="zh-CN" altLang="en-US" sz="2400" dirty="0"/>
            </a:br>
            <a:br>
              <a:rPr lang="zh-CN" altLang="en-US" sz="2400" dirty="0"/>
            </a:b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树杪帆初落，峰头月正圆。</a:t>
            </a:r>
            <a:br>
              <a:rPr lang="zh-CN" altLang="en-US" sz="2400" dirty="0"/>
            </a:br>
            <a:br>
              <a:rPr lang="zh-CN" altLang="en-US" sz="2400" dirty="0"/>
            </a:b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荒烟几家聚，瘦野一刀田。</a:t>
            </a:r>
            <a:br>
              <a:rPr lang="zh-CN" altLang="en-US" sz="2400" dirty="0"/>
            </a:br>
            <a:br>
              <a:rPr lang="zh-CN" altLang="en-US" sz="2400" dirty="0"/>
            </a:b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行客愁明发，惊滩鸟道前。</a:t>
            </a:r>
            <a:endParaRPr lang="en-US" altLang="zh-CN" sz="2400" b="0" i="0" dirty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br>
              <a:rPr lang="zh-CN" altLang="en-US" sz="2400" dirty="0"/>
            </a:b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【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注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】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此诗为欧阳修被贬峡州夷陵令时作。劳停驿，驿站名。</a:t>
            </a:r>
            <a:br>
              <a:rPr lang="zh-CN" altLang="en-US" sz="2400" dirty="0"/>
            </a:br>
            <a:br>
              <a:rPr lang="zh-CN" altLang="en-US" sz="2400" dirty="0"/>
            </a:b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）简要说明此诗前两联景物描写的时空变化。（</a:t>
            </a:r>
            <a:r>
              <a:rPr lang="en-US" altLang="zh-CN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24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  <a:br>
              <a:rPr lang="zh-CN" altLang="en-US" sz="2400" dirty="0"/>
            </a:br>
            <a:br>
              <a:rPr lang="zh-CN" altLang="en-US" sz="2400" dirty="0"/>
            </a:b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）简要分析第三联中“荒”“瘦”二字的妙处。（</a:t>
            </a:r>
            <a: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  <a:br>
              <a:rPr lang="zh-CN" altLang="en-US" sz="2400" dirty="0">
                <a:solidFill>
                  <a:srgbClr val="FF0000"/>
                </a:solidFill>
              </a:rPr>
            </a:br>
            <a:endParaRPr lang="zh-CN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743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D8A11B02-0CA8-C8CA-F7F2-875960C846A2}"/>
              </a:ext>
            </a:extLst>
          </p:cNvPr>
          <p:cNvSpPr txBox="1"/>
          <p:nvPr/>
        </p:nvSpPr>
        <p:spPr>
          <a:xfrm>
            <a:off x="236668" y="3625327"/>
            <a:ext cx="1124174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答案</a:t>
            </a:r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】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）（</a:t>
            </a:r>
            <a:r>
              <a:rPr lang="en-US" altLang="zh-CN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此诗前两联写景，时空变化丰富。从时间节点来看，可分为两个时段，第一联为舟行之时（白昼），第二联为泊舟之后（暮夜）。从取景空间来看，一句一景，富于变化。孤舟山曲、豁尔平川、树杪帆落、峰头月圆，远、近、高、低，布置巧妙。  </a:t>
            </a:r>
            <a:endParaRPr lang="en-US" altLang="zh-CN" b="0" i="0" dirty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）（</a:t>
            </a:r>
            <a:r>
              <a:rPr lang="en-US" altLang="zh-CN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24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①从用字自然传神来看：数缕荒烟，几户人家，在暮色笼罩之下，尤显荒凉冷落；瘦野薄田，狭促如刀，瘦瘠之至。“荒”“瘦”二字，乃寻常字眼，但在此运用十分贴切，显得自然而工稳，能传达出诗人面对“荒村”“瘦田”的第一感觉，具有很强的感染力。②从情感寄寓来看：“荒”“瘦”二字，包含地僻、田瘦等多重意义，寄寓了诗人对山民的怜悯、关切，以及诗人被贬蛮荒的失意，极好地丰富了全诗的情感内涵</a:t>
            </a:r>
            <a:r>
              <a:rPr lang="zh-CN" altLang="en-US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011ACDE-1924-4758-06DA-1FC225BBC0CF}"/>
              </a:ext>
            </a:extLst>
          </p:cNvPr>
          <p:cNvSpPr txBox="1"/>
          <p:nvPr/>
        </p:nvSpPr>
        <p:spPr>
          <a:xfrm>
            <a:off x="874955" y="-268942"/>
            <a:ext cx="1108037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br>
              <a:rPr lang="zh-CN" altLang="en-US" sz="1800" dirty="0"/>
            </a:br>
            <a:r>
              <a:rPr lang="zh-CN" altLang="en-US" sz="1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劳停驿 欧阳修</a:t>
            </a:r>
            <a:br>
              <a:rPr lang="zh-CN" altLang="en-US" sz="1800" dirty="0"/>
            </a:br>
            <a:br>
              <a:rPr lang="zh-CN" altLang="en-US" sz="1800" dirty="0"/>
            </a:br>
            <a:r>
              <a:rPr lang="zh-CN" altLang="en-US" sz="1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孤舟转山曲，豁尔见平川。</a:t>
            </a:r>
            <a:br>
              <a:rPr lang="zh-CN" altLang="en-US" sz="1800" dirty="0"/>
            </a:br>
            <a:br>
              <a:rPr lang="zh-CN" altLang="en-US" sz="1800" dirty="0"/>
            </a:br>
            <a:r>
              <a:rPr lang="zh-CN" altLang="en-US" sz="1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树杪帆初落，峰头月正圆。</a:t>
            </a:r>
            <a:br>
              <a:rPr lang="zh-CN" altLang="en-US" sz="1800" dirty="0"/>
            </a:br>
            <a:br>
              <a:rPr lang="zh-CN" altLang="en-US" sz="1800" dirty="0"/>
            </a:br>
            <a:r>
              <a:rPr lang="zh-CN" altLang="en-US" sz="1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荒烟几家聚，瘦野一刀田。</a:t>
            </a:r>
            <a:br>
              <a:rPr lang="zh-CN" altLang="en-US" sz="1800" dirty="0"/>
            </a:br>
            <a:br>
              <a:rPr lang="zh-CN" altLang="en-US" sz="1800" dirty="0"/>
            </a:br>
            <a:r>
              <a:rPr lang="zh-CN" altLang="en-US" sz="1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行客愁明发，惊滩鸟道前。</a:t>
            </a:r>
            <a:endParaRPr lang="en-US" altLang="zh-CN" sz="1800" b="0" i="0" dirty="0">
              <a:solidFill>
                <a:srgbClr val="1E1E1E"/>
              </a:solidFill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br>
              <a:rPr lang="zh-CN" altLang="en-US" sz="1800" dirty="0"/>
            </a:br>
            <a:r>
              <a:rPr lang="zh-CN" altLang="en-US" sz="1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1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1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）简要说明此诗前两联景物描写的时空变化。（</a:t>
            </a:r>
            <a:r>
              <a:rPr lang="en-US" altLang="zh-CN" sz="1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 b="0" i="0" dirty="0">
                <a:solidFill>
                  <a:srgbClr val="1E1E1E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  <a:br>
              <a:rPr lang="zh-CN" altLang="en-US" sz="1800" dirty="0"/>
            </a:br>
            <a:br>
              <a:rPr lang="zh-CN" altLang="en-US" sz="1800" dirty="0"/>
            </a:br>
            <a:r>
              <a:rPr lang="zh-CN" altLang="en-US" sz="18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18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18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）简要分析第三联中“荒”“瘦”二字的妙处。（</a:t>
            </a:r>
            <a:r>
              <a:rPr lang="en-US" altLang="zh-CN" sz="18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1800" b="0" i="0" dirty="0">
                <a:solidFill>
                  <a:srgbClr val="FF0000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分）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02130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TNiYjQzYjU3MGM5MGFlYjdlYzFiMzY2YmE2MTlmNTMifQ=="/>
  <p:tag name="KSO_WPP_MARK_KEY" val="e66309af-be34-4d27-a526-8701c10a5e8d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4df30e24-ff46-4ea5-a95d-cb6440160b92}"/>
  <p:tag name="TABLE_ENDDRAG_ORIGIN_RECT" val="878*416"/>
  <p:tag name="TABLE_ENDDRAG_RECT" val="40*108*878*416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4df30e24-ff46-4ea5-a95d-cb6440160b92}"/>
  <p:tag name="TABLE_ENDDRAG_ORIGIN_RECT" val="896*380"/>
  <p:tag name="TABLE_ENDDRAG_RECT" val="40*112*896*38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4df30e24-ff46-4ea5-a95d-cb6440160b92}"/>
  <p:tag name="TABLE_ENDDRAG_ORIGIN_RECT" val="878*416"/>
  <p:tag name="TABLE_ENDDRAG_RECT" val="40*108*878*416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a20baef-a9ce-450d-bdff-d0ba6d679ad3}"/>
  <p:tag name="TABLE_ENDDRAG_ORIGIN_RECT" val="865*250"/>
  <p:tag name="TABLE_ENDDRAG_RECT" val="54*124*865*25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9f4b6a7a-5137-4bc9-86fe-b58d102a2640}"/>
  <p:tag name="TABLE_ENDDRAG_ORIGIN_RECT" val="862*97"/>
  <p:tag name="TABLE_ENDDRAG_RECT" val="68*152*862*97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772511f-ff20-49e9-b26e-f4008967dd64}"/>
  <p:tag name="TABLE_ENDDRAG_ORIGIN_RECT" val="867*386"/>
  <p:tag name="TABLE_ENDDRAG_RECT" val="61*128*867*386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772511f-ff20-49e9-b26e-f4008967dd64}"/>
  <p:tag name="TABLE_ENDDRAG_ORIGIN_RECT" val="882*412"/>
  <p:tag name="TABLE_ENDDRAG_RECT" val="54*105*882*412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772511f-ff20-49e9-b26e-f4008967dd64}"/>
  <p:tag name="TABLE_ENDDRAG_ORIGIN_RECT" val="867*241"/>
  <p:tag name="TABLE_ENDDRAG_RECT" val="54*114*867*24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教学课件制作 QQ 425673604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5923</Words>
  <Application>Microsoft Office PowerPoint</Application>
  <PresentationFormat>宽屏</PresentationFormat>
  <Paragraphs>356</Paragraphs>
  <Slides>44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44</vt:i4>
      </vt:variant>
    </vt:vector>
  </HeadingPairs>
  <TitlesOfParts>
    <vt:vector size="55" baseType="lpstr">
      <vt:lpstr>Helvetica Neue</vt:lpstr>
      <vt:lpstr>仿宋</vt:lpstr>
      <vt:lpstr>楷体</vt:lpstr>
      <vt:lpstr>宋体</vt:lpstr>
      <vt:lpstr>微软雅黑</vt:lpstr>
      <vt:lpstr>Arial</vt:lpstr>
      <vt:lpstr>Calibri</vt:lpstr>
      <vt:lpstr>Times New Roman</vt:lpstr>
      <vt:lpstr>Wingdings</vt:lpstr>
      <vt:lpstr>Office 主题​​</vt:lpstr>
      <vt:lpstr>教学课件制作 QQ 425673604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振 群</cp:lastModifiedBy>
  <cp:revision>195</cp:revision>
  <dcterms:created xsi:type="dcterms:W3CDTF">2019-06-19T02:08:00Z</dcterms:created>
  <dcterms:modified xsi:type="dcterms:W3CDTF">2024-02-29T15:23:54Z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E15C93EB69504A199DA6C597ACAC40A4</vt:lpwstr>
  </property>
</Properties>
</file>